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70" r:id="rId6"/>
  </p:sldMasterIdLst>
  <p:notesMasterIdLst>
    <p:notesMasterId r:id="rId19"/>
  </p:notesMasterIdLst>
  <p:sldIdLst>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7D7E9C-FC82-4F6E-AFD5-88C0138E6ADE}" v="7" dt="2026-06-03T06:57:13.4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113" autoAdjust="0"/>
  </p:normalViewPr>
  <p:slideViewPr>
    <p:cSldViewPr snapToGrid="0">
      <p:cViewPr varScale="1">
        <p:scale>
          <a:sx n="77" d="100"/>
          <a:sy n="77" d="100"/>
        </p:scale>
        <p:origin x="465"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e Graham" userId="bfbfa711-df27-4182-95ea-5c058c08d3e1" providerId="ADAL" clId="{A5A5F6A7-1CE8-4CFD-A73E-6B29BFEDB27B}"/>
    <pc:docChg chg="undo custSel addSld delSld modSld">
      <pc:chgData name="Zoe Graham" userId="bfbfa711-df27-4182-95ea-5c058c08d3e1" providerId="ADAL" clId="{A5A5F6A7-1CE8-4CFD-A73E-6B29BFEDB27B}" dt="2026-06-03T12:33:14.550" v="362" actId="20577"/>
      <pc:docMkLst>
        <pc:docMk/>
      </pc:docMkLst>
      <pc:sldChg chg="addSp modSp mod">
        <pc:chgData name="Zoe Graham" userId="bfbfa711-df27-4182-95ea-5c058c08d3e1" providerId="ADAL" clId="{A5A5F6A7-1CE8-4CFD-A73E-6B29BFEDB27B}" dt="2026-06-03T06:57:49.753" v="80" actId="1076"/>
        <pc:sldMkLst>
          <pc:docMk/>
          <pc:sldMk cId="1228568016" sldId="260"/>
        </pc:sldMkLst>
        <pc:spChg chg="add mod">
          <ac:chgData name="Zoe Graham" userId="bfbfa711-df27-4182-95ea-5c058c08d3e1" providerId="ADAL" clId="{A5A5F6A7-1CE8-4CFD-A73E-6B29BFEDB27B}" dt="2026-06-03T06:57:49.753" v="80" actId="1076"/>
          <ac:spMkLst>
            <pc:docMk/>
            <pc:sldMk cId="1228568016" sldId="260"/>
            <ac:spMk id="4" creationId="{9DE156FA-4549-93E3-1F94-90E55525E487}"/>
          </ac:spMkLst>
        </pc:spChg>
        <pc:spChg chg="add">
          <ac:chgData name="Zoe Graham" userId="bfbfa711-df27-4182-95ea-5c058c08d3e1" providerId="ADAL" clId="{A5A5F6A7-1CE8-4CFD-A73E-6B29BFEDB27B}" dt="2026-06-03T06:56:51.735" v="14"/>
          <ac:spMkLst>
            <pc:docMk/>
            <pc:sldMk cId="1228568016" sldId="260"/>
            <ac:spMk id="5" creationId="{57EBE4BB-30C6-2A58-2C99-12032A895C13}"/>
          </ac:spMkLst>
        </pc:spChg>
        <pc:spChg chg="add mod">
          <ac:chgData name="Zoe Graham" userId="bfbfa711-df27-4182-95ea-5c058c08d3e1" providerId="ADAL" clId="{A5A5F6A7-1CE8-4CFD-A73E-6B29BFEDB27B}" dt="2026-06-03T06:57:12.365" v="19"/>
          <ac:spMkLst>
            <pc:docMk/>
            <pc:sldMk cId="1228568016" sldId="260"/>
            <ac:spMk id="6" creationId="{96973BAA-4CB9-B455-2848-031B422FB559}"/>
          </ac:spMkLst>
        </pc:spChg>
        <pc:spChg chg="add mod">
          <ac:chgData name="Zoe Graham" userId="bfbfa711-df27-4182-95ea-5c058c08d3e1" providerId="ADAL" clId="{A5A5F6A7-1CE8-4CFD-A73E-6B29BFEDB27B}" dt="2026-06-03T06:57:12.014" v="18"/>
          <ac:spMkLst>
            <pc:docMk/>
            <pc:sldMk cId="1228568016" sldId="260"/>
            <ac:spMk id="7" creationId="{6D10A636-A751-7EBB-6D0F-C699E0695005}"/>
          </ac:spMkLst>
        </pc:spChg>
      </pc:sldChg>
      <pc:sldChg chg="modNotesTx">
        <pc:chgData name="Zoe Graham" userId="bfbfa711-df27-4182-95ea-5c058c08d3e1" providerId="ADAL" clId="{A5A5F6A7-1CE8-4CFD-A73E-6B29BFEDB27B}" dt="2026-06-03T12:33:14.550" v="362" actId="20577"/>
        <pc:sldMkLst>
          <pc:docMk/>
          <pc:sldMk cId="2931415747" sldId="261"/>
        </pc:sldMkLst>
      </pc:sldChg>
      <pc:sldChg chg="modNotesTx">
        <pc:chgData name="Zoe Graham" userId="bfbfa711-df27-4182-95ea-5c058c08d3e1" providerId="ADAL" clId="{A5A5F6A7-1CE8-4CFD-A73E-6B29BFEDB27B}" dt="2026-06-03T12:32:34.779" v="361" actId="20577"/>
        <pc:sldMkLst>
          <pc:docMk/>
          <pc:sldMk cId="2637033194" sldId="262"/>
        </pc:sldMkLst>
      </pc:sldChg>
      <pc:sldChg chg="modNotesTx">
        <pc:chgData name="Zoe Graham" userId="bfbfa711-df27-4182-95ea-5c058c08d3e1" providerId="ADAL" clId="{A5A5F6A7-1CE8-4CFD-A73E-6B29BFEDB27B}" dt="2026-06-03T12:31:08.418" v="348" actId="20577"/>
        <pc:sldMkLst>
          <pc:docMk/>
          <pc:sldMk cId="0" sldId="265"/>
        </pc:sldMkLst>
      </pc:sldChg>
      <pc:sldChg chg="modNotesTx">
        <pc:chgData name="Zoe Graham" userId="bfbfa711-df27-4182-95ea-5c058c08d3e1" providerId="ADAL" clId="{A5A5F6A7-1CE8-4CFD-A73E-6B29BFEDB27B}" dt="2026-06-03T09:52:42.556" v="87" actId="20577"/>
        <pc:sldMkLst>
          <pc:docMk/>
          <pc:sldMk cId="0" sldId="267"/>
        </pc:sldMkLst>
      </pc:sldChg>
      <pc:sldChg chg="modNotesTx">
        <pc:chgData name="Zoe Graham" userId="bfbfa711-df27-4182-95ea-5c058c08d3e1" providerId="ADAL" clId="{A5A5F6A7-1CE8-4CFD-A73E-6B29BFEDB27B}" dt="2026-06-03T12:26:51.786" v="324" actId="20577"/>
        <pc:sldMkLst>
          <pc:docMk/>
          <pc:sldMk cId="2931415747" sldId="271"/>
        </pc:sldMkLst>
      </pc:sldChg>
      <pc:sldChg chg="new del">
        <pc:chgData name="Zoe Graham" userId="bfbfa711-df27-4182-95ea-5c058c08d3e1" providerId="ADAL" clId="{A5A5F6A7-1CE8-4CFD-A73E-6B29BFEDB27B}" dt="2026-06-03T12:28:41.069" v="326" actId="47"/>
        <pc:sldMkLst>
          <pc:docMk/>
          <pc:sldMk cId="4281523410"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12255A-B232-4217-8DA4-39A52562FE5A}" type="datetimeFigureOut">
              <a:rPr lang="en-US" smtClean="0"/>
              <a:t>6/3/2026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7AFA42-555F-469E-B11C-28801863F4E8}" type="slidenum">
              <a:rPr lang="en-US" smtClean="0"/>
              <a:t>‹#›</a:t>
            </a:fld>
            <a:endParaRPr lang="en-US"/>
          </a:p>
        </p:txBody>
      </p:sp>
    </p:spTree>
    <p:extLst>
      <p:ext uri="{BB962C8B-B14F-4D97-AF65-F5344CB8AC3E}">
        <p14:creationId xmlns:p14="http://schemas.microsoft.com/office/powerpoint/2010/main" val="3146748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07AFA42-555F-469E-B11C-28801863F4E8}" type="slidenum">
              <a:rPr lang="en-US" smtClean="0"/>
              <a:t>1</a:t>
            </a:fld>
            <a:endParaRPr lang="en-US"/>
          </a:p>
        </p:txBody>
      </p:sp>
    </p:spTree>
    <p:extLst>
      <p:ext uri="{BB962C8B-B14F-4D97-AF65-F5344CB8AC3E}">
        <p14:creationId xmlns:p14="http://schemas.microsoft.com/office/powerpoint/2010/main" val="1259498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Several teams work together through out this process, but you do not need to remember every team name.</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10</a:t>
            </a:fld>
            <a:endParaRPr lang="en-US"/>
          </a:p>
        </p:txBody>
      </p:sp>
    </p:spTree>
    <p:extLst>
      <p:ext uri="{BB962C8B-B14F-4D97-AF65-F5344CB8AC3E}">
        <p14:creationId xmlns:p14="http://schemas.microsoft.com/office/powerpoint/2010/main" val="623396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Here are a few places to go for more help. The council website has the local charging policy and guidance, and further information. Citizens Advice and Age UK can offer wider support on money, benefits, and care costs. Our Financial Assessments and Benefits Advice Team can also help with questions about the assessment process.</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11</a:t>
            </a:fld>
            <a:endParaRPr lang="en-US"/>
          </a:p>
        </p:txBody>
      </p:sp>
    </p:spTree>
    <p:extLst>
      <p:ext uri="{BB962C8B-B14F-4D97-AF65-F5344CB8AC3E}">
        <p14:creationId xmlns:p14="http://schemas.microsoft.com/office/powerpoint/2010/main" val="4040387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Thank you for listening. I know this topic can feel complicated, especially when you are already supporting someone else day to day. Please do ask any questions, whether they are big or small. </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12</a:t>
            </a:fld>
            <a:endParaRPr lang="en-US"/>
          </a:p>
        </p:txBody>
      </p:sp>
    </p:spTree>
    <p:extLst>
      <p:ext uri="{BB962C8B-B14F-4D97-AF65-F5344CB8AC3E}">
        <p14:creationId xmlns:p14="http://schemas.microsoft.com/office/powerpoint/2010/main" val="786321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Welcome, and thank you for joining us. My name is Zoe Graham, worked on the FABA team for 5 years and I’m currently the manager covering maternity </a:t>
            </a:r>
            <a:r>
              <a:rPr lang="en-US" sz="1200" dirty="0" err="1">
                <a:effectLst/>
                <a:latin typeface="Calibri" panose="020F0502020204030204" pitchFamily="34" charset="0"/>
              </a:rPr>
              <a:t>leaveI</a:t>
            </a:r>
            <a:r>
              <a:rPr lang="en-US" sz="1200" dirty="0">
                <a:effectLst/>
                <a:latin typeface="Calibri" panose="020F0502020204030204" pitchFamily="34" charset="0"/>
              </a:rPr>
              <a:t> will explain what a financial assessment is, why it happens, what to expect, and where to get support. Please feel free to ask questions at any point. </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2</a:t>
            </a:fld>
            <a:endParaRPr lang="en-US"/>
          </a:p>
        </p:txBody>
      </p:sp>
    </p:spTree>
    <p:extLst>
      <p:ext uri="{BB962C8B-B14F-4D97-AF65-F5344CB8AC3E}">
        <p14:creationId xmlns:p14="http://schemas.microsoft.com/office/powerpoint/2010/main" val="1871470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It is a check to see whether a person needs to pay towards their care and, if so, how much. We look at things like income, savings, capital and some allowed expenses. Depending on the type of assessment (residential (care home) or non residential (care at home)), a Government set allowance will also be applied. The main point to remember is that if capital is above £23,250, the person will pay the full cost of their care until they fall below this threshold. Property – home the person lives in is not included within non residential care assessments but may be considered for residential assessments. </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3</a:t>
            </a:fld>
            <a:endParaRPr lang="en-US"/>
          </a:p>
        </p:txBody>
      </p:sp>
    </p:spTree>
    <p:extLst>
      <p:ext uri="{BB962C8B-B14F-4D97-AF65-F5344CB8AC3E}">
        <p14:creationId xmlns:p14="http://schemas.microsoft.com/office/powerpoint/2010/main" val="3909418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Adult Social Care instruct our team to conduct a financial assessment when an individual has been assessed as needing to have a chargeable package of care. The assessments are actioned in line with national law, Care Act 2014, so all councils have to follow the same legal framework and statutory guidance. Locally, Warwickshire has a charging policy that sets out how income, savings and expenses are considered within the assessment. The aim is to be fair and consistent, so we apply the policy and law to all assessments. People are only asked to contribute what they are deemed to afford.</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4</a:t>
            </a:fld>
            <a:endParaRPr lang="en-US"/>
          </a:p>
        </p:txBody>
      </p:sp>
    </p:spTree>
    <p:extLst>
      <p:ext uri="{BB962C8B-B14F-4D97-AF65-F5344CB8AC3E}">
        <p14:creationId xmlns:p14="http://schemas.microsoft.com/office/powerpoint/2010/main" val="2414985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First, once Adult Social Care has agreed support is needed, a referral is passed to us to advise that a financial assessment is needed. Then we collect the information, usually by phone, online, or on paper. We may need documents to check the details, such as bank statements. After that, we confirm the outcome in writing and explain any contribution with details regarding how it has been calculated. If something changes, or if the carer or the person feels something is wrong, the assessment can be reviewed. </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5</a:t>
            </a:fld>
            <a:endParaRPr lang="en-US"/>
          </a:p>
        </p:txBody>
      </p:sp>
    </p:spTree>
    <p:extLst>
      <p:ext uri="{BB962C8B-B14F-4D97-AF65-F5344CB8AC3E}">
        <p14:creationId xmlns:p14="http://schemas.microsoft.com/office/powerpoint/2010/main" val="4183036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You will need this information ready for telephone appointments. Online forms and postal forms will detail this information also as you work through completing them. If something is missing, that is okay — we can explain what is still needed if it is during a telephone appointment or you give us a call. B</a:t>
            </a:r>
            <a:r>
              <a:rPr lang="en-GB" sz="1200" b="0" i="0" kern="1200" dirty="0" err="1">
                <a:solidFill>
                  <a:schemeClr val="tx1"/>
                </a:solidFill>
                <a:effectLst/>
                <a:latin typeface="+mn-lt"/>
                <a:ea typeface="+mn-ea"/>
                <a:cs typeface="+mn-cs"/>
              </a:rPr>
              <a:t>enefits</a:t>
            </a:r>
            <a:r>
              <a:rPr lang="en-GB" sz="1200" b="0" i="0" kern="1200" dirty="0">
                <a:solidFill>
                  <a:schemeClr val="tx1"/>
                </a:solidFill>
                <a:effectLst/>
                <a:latin typeface="+mn-lt"/>
                <a:ea typeface="+mn-ea"/>
                <a:cs typeface="+mn-cs"/>
              </a:rPr>
              <a:t> and income information can be verified by ourselves with Department for Work and Pensions. Failure to supply full information to allow us to complete an assessment may result in you paying the full cost of your care.</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6</a:t>
            </a:fld>
            <a:endParaRPr lang="en-US"/>
          </a:p>
        </p:txBody>
      </p:sp>
    </p:spTree>
    <p:extLst>
      <p:ext uri="{BB962C8B-B14F-4D97-AF65-F5344CB8AC3E}">
        <p14:creationId xmlns:p14="http://schemas.microsoft.com/office/powerpoint/2010/main" val="2891395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a:effectLst/>
                <a:latin typeface="Calibri" panose="020F0502020204030204" pitchFamily="34" charset="0"/>
              </a:rPr>
              <a:t>This slide explains what happens next. Once we have the information we need, we complete the assessment and send written confirmation. Waits can be longer during busy times, especially March, April and May, when around 8,000 letters go out. From point of referral to telephone appointments issued is currently 2.5 weeks. It may then take a further 7 days for the outcome to be issued.</a:t>
            </a:r>
            <a:endParaRPr lang="en-US" dirty="0">
              <a:effectLst/>
            </a:endParaRPr>
          </a:p>
          <a:p>
            <a:pPr algn="l">
              <a:buNone/>
            </a:pPr>
            <a:r>
              <a:rPr lang="en-US" sz="1200" dirty="0">
                <a:effectLst/>
                <a:latin typeface="Calibri" panose="020F0502020204030204" pitchFamily="34" charset="0"/>
              </a:rPr>
              <a:t>The finance assessment team are only a team of 10 supporting around 8,000 customers at any one time. If more information is needed, the letter will say what is missing. We will instruct you to contact ASC if no package is in place, as that is not something our team can assist with. If a package is already in place, invoices will be generated for the contribution amount on a 4 weekly in arrears basis. Process is slightly different if using </a:t>
            </a:r>
            <a:r>
              <a:rPr lang="en-US" sz="1200" dirty="0" err="1">
                <a:effectLst/>
                <a:latin typeface="Calibri" panose="020F0502020204030204" pitchFamily="34" charset="0"/>
              </a:rPr>
              <a:t>Bettercare</a:t>
            </a:r>
            <a:r>
              <a:rPr lang="en-US" sz="1200" dirty="0">
                <a:effectLst/>
                <a:latin typeface="Calibri" panose="020F0502020204030204" pitchFamily="34" charset="0"/>
              </a:rPr>
              <a:t> online which I will come to shortly.</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7</a:t>
            </a:fld>
            <a:endParaRPr lang="en-US"/>
          </a:p>
        </p:txBody>
      </p:sp>
    </p:spTree>
    <p:extLst>
      <p:ext uri="{BB962C8B-B14F-4D97-AF65-F5344CB8AC3E}">
        <p14:creationId xmlns:p14="http://schemas.microsoft.com/office/powerpoint/2010/main" val="674058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rPr>
              <a:t>People can choose to have a full financial assessment, and they can share information in the way that works best for them, by post, by phone, or online. They can also ask questions and get independent advice at any point. If someone decides not to share their financial information because they agree to pay for the full charges or they have capital above the threshold of £23,250, they will need to pay the full cost of care. </a:t>
            </a:r>
            <a:r>
              <a:rPr lang="en-GB" sz="1200" dirty="0">
                <a:solidFill>
                  <a:srgbClr val="000000"/>
                </a:solidFill>
                <a:effectLst/>
                <a:latin typeface="Calibri" panose="020F0502020204030204" pitchFamily="34" charset="0"/>
              </a:rPr>
              <a:t>Our</a:t>
            </a:r>
            <a:r>
              <a:rPr lang="en-GB" dirty="0">
                <a:solidFill>
                  <a:srgbClr val="000000"/>
                </a:solidFill>
                <a:latin typeface="Calibri" panose="020F0502020204030204" pitchFamily="34" charset="0"/>
              </a:rPr>
              <a:t> team cannot help or discuss care needs/packages of care. This is for Adult Social Care and Social Workers</a:t>
            </a:r>
            <a:endParaRPr lang="en-GB" sz="1100" dirty="0">
              <a:latin typeface="+mn-lt"/>
            </a:endParaRPr>
          </a:p>
          <a:p>
            <a:pPr algn="l">
              <a:buNone/>
            </a:pPr>
            <a:r>
              <a:rPr lang="en-US" sz="1200" dirty="0">
                <a:effectLst/>
                <a:latin typeface="Calibri" panose="020F0502020204030204" pitchFamily="34" charset="0"/>
              </a:rPr>
              <a:t>. </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8</a:t>
            </a:fld>
            <a:endParaRPr lang="en-US"/>
          </a:p>
        </p:txBody>
      </p:sp>
    </p:spTree>
    <p:extLst>
      <p:ext uri="{BB962C8B-B14F-4D97-AF65-F5344CB8AC3E}">
        <p14:creationId xmlns:p14="http://schemas.microsoft.com/office/powerpoint/2010/main" val="2106132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sz="1200" dirty="0" err="1">
                <a:effectLst/>
                <a:latin typeface="Calibri" panose="020F0502020204030204" pitchFamily="34" charset="0"/>
              </a:rPr>
              <a:t>BetterCare</a:t>
            </a:r>
            <a:r>
              <a:rPr lang="en-US" sz="1200" dirty="0">
                <a:effectLst/>
                <a:latin typeface="Calibri" panose="020F0502020204030204" pitchFamily="34" charset="0"/>
              </a:rPr>
              <a:t> Finance is our online option that can help some people share financial information more easily, and for some families it can make things feel quicker and clearer as it gives an indicative contribution amount at the end of the form. Individuals then have the option to submit the form to ourselves to review once a package of care has been agreed by Adult Social Care. They can also share a ‘PIN’ with their social worker who can review the indicative amount also, to allow them to assist with putting a package of care in place.</a:t>
            </a:r>
            <a:endParaRPr lang="en-US" dirty="0">
              <a:effectLst/>
            </a:endParaRPr>
          </a:p>
        </p:txBody>
      </p:sp>
      <p:sp>
        <p:nvSpPr>
          <p:cNvPr id="4" name="Slide Number Placeholder 3"/>
          <p:cNvSpPr>
            <a:spLocks noGrp="1"/>
          </p:cNvSpPr>
          <p:nvPr>
            <p:ph type="sldNum" sz="quarter" idx="5"/>
          </p:nvPr>
        </p:nvSpPr>
        <p:spPr/>
        <p:txBody>
          <a:bodyPr/>
          <a:lstStyle/>
          <a:p>
            <a:fld id="{607AFA42-555F-469E-B11C-28801863F4E8}" type="slidenum">
              <a:rPr lang="en-US" smtClean="0"/>
              <a:t>9</a:t>
            </a:fld>
            <a:endParaRPr lang="en-US"/>
          </a:p>
        </p:txBody>
      </p:sp>
    </p:spTree>
    <p:extLst>
      <p:ext uri="{BB962C8B-B14F-4D97-AF65-F5344CB8AC3E}">
        <p14:creationId xmlns:p14="http://schemas.microsoft.com/office/powerpoint/2010/main" val="32809736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2C75-3B38-4340-82E1-AAFA7B0CE4E8}"/>
              </a:ext>
            </a:extLst>
          </p:cNvPr>
          <p:cNvSpPr>
            <a:spLocks noGrp="1"/>
          </p:cNvSpPr>
          <p:nvPr>
            <p:ph type="ctrTitle"/>
          </p:nvPr>
        </p:nvSpPr>
        <p:spPr>
          <a:xfrm>
            <a:off x="1524000" y="1122363"/>
            <a:ext cx="9144000" cy="2387600"/>
          </a:xfrm>
        </p:spPr>
        <p:txBody>
          <a:bodyPr anchor="b">
            <a:normAutofit/>
          </a:bodyPr>
          <a:lstStyle>
            <a:lvl1pPr algn="ctr">
              <a:defRPr sz="4400" b="1">
                <a:latin typeface="Roboto" panose="020B0604020202020204" charset="0"/>
                <a:ea typeface="Roboto" panose="020B060402020202020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391B762E-D650-4C86-9E15-E5521A7BBD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a:extLst>
              <a:ext uri="{FF2B5EF4-FFF2-40B4-BE49-F238E27FC236}">
                <a16:creationId xmlns:a16="http://schemas.microsoft.com/office/drawing/2014/main" id="{DC1FC4AA-AD45-4E91-89F6-B93626D9387E}"/>
              </a:ext>
            </a:extLst>
          </p:cNvPr>
          <p:cNvPicPr>
            <a:picLocks noChangeAspect="1"/>
          </p:cNvPicPr>
          <p:nvPr userDrawn="1"/>
        </p:nvPicPr>
        <p:blipFill>
          <a:blip r:embed="rId2"/>
          <a:stretch>
            <a:fillRect/>
          </a:stretch>
        </p:blipFill>
        <p:spPr>
          <a:xfrm>
            <a:off x="0" y="5778110"/>
            <a:ext cx="12192000" cy="1079890"/>
          </a:xfrm>
          <a:prstGeom prst="rect">
            <a:avLst/>
          </a:prstGeom>
        </p:spPr>
      </p:pic>
      <p:sp>
        <p:nvSpPr>
          <p:cNvPr id="4" name="Rectangle 3">
            <a:extLst>
              <a:ext uri="{FF2B5EF4-FFF2-40B4-BE49-F238E27FC236}">
                <a16:creationId xmlns:a16="http://schemas.microsoft.com/office/drawing/2014/main" id="{C3408060-1D94-4B0D-B7EB-7C0A303D11BA}"/>
              </a:ext>
            </a:extLst>
          </p:cNvPr>
          <p:cNvSpPr/>
          <p:nvPr userDrawn="1"/>
        </p:nvSpPr>
        <p:spPr>
          <a:xfrm>
            <a:off x="0" y="-136886"/>
            <a:ext cx="12192000" cy="738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6FE94B5B-AB00-4321-85DF-EC7C55C9D0A6}"/>
              </a:ext>
            </a:extLst>
          </p:cNvPr>
          <p:cNvPicPr>
            <a:picLocks noChangeAspect="1"/>
          </p:cNvPicPr>
          <p:nvPr userDrawn="1"/>
        </p:nvPicPr>
        <p:blipFill>
          <a:blip r:embed="rId3"/>
          <a:stretch>
            <a:fillRect/>
          </a:stretch>
        </p:blipFill>
        <p:spPr>
          <a:xfrm>
            <a:off x="0" y="-136886"/>
            <a:ext cx="12055494" cy="839607"/>
          </a:xfrm>
          <a:prstGeom prst="rect">
            <a:avLst/>
          </a:prstGeom>
        </p:spPr>
      </p:pic>
    </p:spTree>
    <p:extLst>
      <p:ext uri="{BB962C8B-B14F-4D97-AF65-F5344CB8AC3E}">
        <p14:creationId xmlns:p14="http://schemas.microsoft.com/office/powerpoint/2010/main" val="1456582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D2C75-3B38-4340-82E1-AAFA7B0CE4E8}"/>
              </a:ext>
            </a:extLst>
          </p:cNvPr>
          <p:cNvSpPr>
            <a:spLocks noGrp="1"/>
          </p:cNvSpPr>
          <p:nvPr>
            <p:ph type="ctrTitle"/>
          </p:nvPr>
        </p:nvSpPr>
        <p:spPr>
          <a:xfrm>
            <a:off x="1524000" y="1122363"/>
            <a:ext cx="9144000" cy="2387600"/>
          </a:xfrm>
        </p:spPr>
        <p:txBody>
          <a:bodyPr anchor="b">
            <a:normAutofit/>
          </a:bodyPr>
          <a:lstStyle>
            <a:lvl1pPr algn="ctr">
              <a:defRPr sz="4400" b="1">
                <a:latin typeface="Roboto" panose="020B0604020202020204" charset="0"/>
                <a:ea typeface="Roboto" panose="020B060402020202020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391B762E-D650-4C86-9E15-E5521A7BBD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a:extLst>
              <a:ext uri="{FF2B5EF4-FFF2-40B4-BE49-F238E27FC236}">
                <a16:creationId xmlns:a16="http://schemas.microsoft.com/office/drawing/2014/main" id="{DC1FC4AA-AD45-4E91-89F6-B93626D9387E}"/>
              </a:ext>
            </a:extLst>
          </p:cNvPr>
          <p:cNvPicPr>
            <a:picLocks noChangeAspect="1"/>
          </p:cNvPicPr>
          <p:nvPr userDrawn="1"/>
        </p:nvPicPr>
        <p:blipFill>
          <a:blip r:embed="rId2"/>
          <a:stretch>
            <a:fillRect/>
          </a:stretch>
        </p:blipFill>
        <p:spPr>
          <a:xfrm>
            <a:off x="0" y="5778110"/>
            <a:ext cx="12192000" cy="1079890"/>
          </a:xfrm>
          <a:prstGeom prst="rect">
            <a:avLst/>
          </a:prstGeom>
        </p:spPr>
      </p:pic>
    </p:spTree>
    <p:extLst>
      <p:ext uri="{BB962C8B-B14F-4D97-AF65-F5344CB8AC3E}">
        <p14:creationId xmlns:p14="http://schemas.microsoft.com/office/powerpoint/2010/main" val="2614359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08D1-8D21-4F7A-88C9-367FB1E6E347}"/>
              </a:ext>
            </a:extLst>
          </p:cNvPr>
          <p:cNvSpPr>
            <a:spLocks noGrp="1"/>
          </p:cNvSpPr>
          <p:nvPr>
            <p:ph type="title"/>
          </p:nvPr>
        </p:nvSpPr>
        <p:spPr/>
        <p:txBody>
          <a:bodyPr>
            <a:normAutofit/>
          </a:bodyPr>
          <a:lstStyle>
            <a:lvl1pPr>
              <a:defRPr sz="3600" b="1">
                <a:latin typeface="Roboto" panose="020B0604020202020204" charset="0"/>
                <a:ea typeface="Roboto" panose="020B060402020202020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52D8CE-47C6-495D-A109-9B5D164447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72223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55884-D5D4-4204-A0F1-779E9BB521AD}"/>
              </a:ext>
            </a:extLst>
          </p:cNvPr>
          <p:cNvSpPr>
            <a:spLocks noGrp="1"/>
          </p:cNvSpPr>
          <p:nvPr>
            <p:ph type="title"/>
          </p:nvPr>
        </p:nvSpPr>
        <p:spPr>
          <a:xfrm>
            <a:off x="831850" y="1709738"/>
            <a:ext cx="10515600" cy="2852737"/>
          </a:xfrm>
        </p:spPr>
        <p:txBody>
          <a:bodyPr anchor="b">
            <a:normAutofit/>
          </a:bodyPr>
          <a:lstStyle>
            <a:lvl1pPr>
              <a:defRPr sz="4400" b="1">
                <a:latin typeface="Roboto" panose="020B0604020202020204" charset="0"/>
                <a:ea typeface="Roboto" panose="020B060402020202020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22A59E7-BE31-4296-A206-05A5D9974B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29858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DAAE9-3346-459F-8911-BB1D2E00DCBF}"/>
              </a:ext>
            </a:extLst>
          </p:cNvPr>
          <p:cNvSpPr>
            <a:spLocks noGrp="1"/>
          </p:cNvSpPr>
          <p:nvPr>
            <p:ph type="title"/>
          </p:nvPr>
        </p:nvSpPr>
        <p:spPr/>
        <p:txBody>
          <a:bodyPr>
            <a:normAutofit/>
          </a:bodyPr>
          <a:lstStyle>
            <a:lvl1pPr>
              <a:defRPr sz="3600" b="1">
                <a:latin typeface="Roboto" panose="020B0604020202020204" charset="0"/>
                <a:ea typeface="Roboto" panose="020B060402020202020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825047-6E35-46BB-A90A-BB75830FED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2FBD88-9F44-4259-8ED4-3835FF885A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73860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1A28-8507-4D01-842A-9FE6E35574E4}"/>
              </a:ext>
            </a:extLst>
          </p:cNvPr>
          <p:cNvSpPr>
            <a:spLocks noGrp="1"/>
          </p:cNvSpPr>
          <p:nvPr>
            <p:ph type="title"/>
          </p:nvPr>
        </p:nvSpPr>
        <p:spPr>
          <a:xfrm>
            <a:off x="838200" y="935038"/>
            <a:ext cx="10515600" cy="746125"/>
          </a:xfrm>
        </p:spPr>
        <p:txBody>
          <a:bodyPr>
            <a:normAutofit/>
          </a:bodyPr>
          <a:lstStyle>
            <a:lvl1pPr>
              <a:defRPr sz="3600" b="1">
                <a:latin typeface="Roboto" panose="020B0604020202020204" charset="0"/>
                <a:ea typeface="Roboto" panose="020B060402020202020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6BCE49E-1290-4F1D-BAB4-937F895A0C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C9CFED-D065-4B00-94A2-E24750235B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7385806-3C73-4C99-A74F-7B21A59510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2804C6-1C0D-4417-8C6C-96A4EE6550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14081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31A35-B97A-467E-BA5A-353F0CEC02E5}"/>
              </a:ext>
            </a:extLst>
          </p:cNvPr>
          <p:cNvSpPr>
            <a:spLocks noGrp="1"/>
          </p:cNvSpPr>
          <p:nvPr>
            <p:ph type="title"/>
          </p:nvPr>
        </p:nvSpPr>
        <p:spPr/>
        <p:txBody>
          <a:bodyPr>
            <a:normAutofit/>
          </a:bodyPr>
          <a:lstStyle>
            <a:lvl1pPr>
              <a:defRPr sz="3600" b="1">
                <a:latin typeface="Roboto" panose="020B0604020202020204" charset="0"/>
                <a:ea typeface="Roboto" panose="020B0604020202020204" charset="0"/>
              </a:defRPr>
            </a:lvl1pPr>
          </a:lstStyle>
          <a:p>
            <a:r>
              <a:rPr lang="en-US"/>
              <a:t>Click to edit Master title style</a:t>
            </a:r>
            <a:endParaRPr lang="en-GB"/>
          </a:p>
        </p:txBody>
      </p:sp>
    </p:spTree>
    <p:extLst>
      <p:ext uri="{BB962C8B-B14F-4D97-AF65-F5344CB8AC3E}">
        <p14:creationId xmlns:p14="http://schemas.microsoft.com/office/powerpoint/2010/main" val="2696626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130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16999-5A08-4390-B4DC-5E4C307E50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64E90BB-B6FD-4C3A-A68D-29FDC07DE4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5DD047-F4CF-4164-A921-852DA56F40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197921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F83C2-070C-439D-B0AD-033BEBF223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C5666E6-EB50-467C-B959-6825E1209D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A17F4E9-4056-4945-B2B3-3E4AB12C57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8019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08D1-8D21-4F7A-88C9-367FB1E6E347}"/>
              </a:ext>
            </a:extLst>
          </p:cNvPr>
          <p:cNvSpPr>
            <a:spLocks noGrp="1"/>
          </p:cNvSpPr>
          <p:nvPr>
            <p:ph type="title"/>
          </p:nvPr>
        </p:nvSpPr>
        <p:spPr/>
        <p:txBody>
          <a:bodyPr>
            <a:normAutofit/>
          </a:bodyPr>
          <a:lstStyle>
            <a:lvl1pPr>
              <a:defRPr sz="3600" b="1">
                <a:latin typeface="Roboto" panose="020B0604020202020204" charset="0"/>
                <a:ea typeface="Roboto" panose="020B060402020202020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52D8CE-47C6-495D-A109-9B5D164447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5740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55884-D5D4-4204-A0F1-779E9BB521AD}"/>
              </a:ext>
            </a:extLst>
          </p:cNvPr>
          <p:cNvSpPr>
            <a:spLocks noGrp="1"/>
          </p:cNvSpPr>
          <p:nvPr>
            <p:ph type="title"/>
          </p:nvPr>
        </p:nvSpPr>
        <p:spPr>
          <a:xfrm>
            <a:off x="831850" y="1709738"/>
            <a:ext cx="10515600" cy="2852737"/>
          </a:xfrm>
        </p:spPr>
        <p:txBody>
          <a:bodyPr anchor="b">
            <a:normAutofit/>
          </a:bodyPr>
          <a:lstStyle>
            <a:lvl1pPr>
              <a:defRPr sz="4400" b="1">
                <a:latin typeface="Roboto" panose="020B0604020202020204" charset="0"/>
                <a:ea typeface="Roboto" panose="020B060402020202020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22A59E7-BE31-4296-A206-05A5D9974B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12823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DAAE9-3346-459F-8911-BB1D2E00DCBF}"/>
              </a:ext>
            </a:extLst>
          </p:cNvPr>
          <p:cNvSpPr>
            <a:spLocks noGrp="1"/>
          </p:cNvSpPr>
          <p:nvPr>
            <p:ph type="title"/>
          </p:nvPr>
        </p:nvSpPr>
        <p:spPr/>
        <p:txBody>
          <a:bodyPr>
            <a:normAutofit/>
          </a:bodyPr>
          <a:lstStyle>
            <a:lvl1pPr>
              <a:defRPr sz="3600" b="1">
                <a:latin typeface="Roboto" panose="020B0604020202020204" charset="0"/>
                <a:ea typeface="Roboto" panose="020B060402020202020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825047-6E35-46BB-A90A-BB75830FED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2FBD88-9F44-4259-8ED4-3835FF885A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4020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1A28-8507-4D01-842A-9FE6E35574E4}"/>
              </a:ext>
            </a:extLst>
          </p:cNvPr>
          <p:cNvSpPr>
            <a:spLocks noGrp="1"/>
          </p:cNvSpPr>
          <p:nvPr>
            <p:ph type="title"/>
          </p:nvPr>
        </p:nvSpPr>
        <p:spPr>
          <a:xfrm>
            <a:off x="838200" y="935038"/>
            <a:ext cx="10515600" cy="746125"/>
          </a:xfrm>
        </p:spPr>
        <p:txBody>
          <a:bodyPr>
            <a:normAutofit/>
          </a:bodyPr>
          <a:lstStyle>
            <a:lvl1pPr>
              <a:defRPr sz="3600" b="1">
                <a:latin typeface="Roboto" panose="020B0604020202020204" charset="0"/>
                <a:ea typeface="Roboto" panose="020B060402020202020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6BCE49E-1290-4F1D-BAB4-937F895A0C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C9CFED-D065-4B00-94A2-E24750235B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7385806-3C73-4C99-A74F-7B21A59510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2804C6-1C0D-4417-8C6C-96A4EE6550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33586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31A35-B97A-467E-BA5A-353F0CEC02E5}"/>
              </a:ext>
            </a:extLst>
          </p:cNvPr>
          <p:cNvSpPr>
            <a:spLocks noGrp="1"/>
          </p:cNvSpPr>
          <p:nvPr>
            <p:ph type="title"/>
          </p:nvPr>
        </p:nvSpPr>
        <p:spPr/>
        <p:txBody>
          <a:bodyPr>
            <a:normAutofit/>
          </a:bodyPr>
          <a:lstStyle>
            <a:lvl1pPr>
              <a:defRPr sz="3600" b="1">
                <a:latin typeface="Roboto" panose="020B0604020202020204" charset="0"/>
                <a:ea typeface="Roboto" panose="020B0604020202020204" charset="0"/>
              </a:defRPr>
            </a:lvl1pPr>
          </a:lstStyle>
          <a:p>
            <a:r>
              <a:rPr lang="en-US"/>
              <a:t>Click to edit Master title style</a:t>
            </a:r>
            <a:endParaRPr lang="en-GB"/>
          </a:p>
        </p:txBody>
      </p:sp>
    </p:spTree>
    <p:extLst>
      <p:ext uri="{BB962C8B-B14F-4D97-AF65-F5344CB8AC3E}">
        <p14:creationId xmlns:p14="http://schemas.microsoft.com/office/powerpoint/2010/main" val="78486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915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16999-5A08-4390-B4DC-5E4C307E50E0}"/>
              </a:ext>
            </a:extLst>
          </p:cNvPr>
          <p:cNvSpPr>
            <a:spLocks noGrp="1"/>
          </p:cNvSpPr>
          <p:nvPr>
            <p:ph type="title"/>
          </p:nvPr>
        </p:nvSpPr>
        <p:spPr>
          <a:xfrm>
            <a:off x="839788" y="457200"/>
            <a:ext cx="3932237" cy="1600200"/>
          </a:xfrm>
        </p:spPr>
        <p:txBody>
          <a:bodyPr anchor="b"/>
          <a:lstStyle>
            <a:lvl1pPr>
              <a:defRPr sz="3200" b="1">
                <a:latin typeface="Roboto" panose="020B0604020202020204" charset="0"/>
                <a:ea typeface="Roboto" panose="020B060402020202020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64E90BB-B6FD-4C3A-A68D-29FDC07DE4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5DD047-F4CF-4164-A921-852DA56F40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07002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F83C2-070C-439D-B0AD-033BEBF2237E}"/>
              </a:ext>
            </a:extLst>
          </p:cNvPr>
          <p:cNvSpPr>
            <a:spLocks noGrp="1"/>
          </p:cNvSpPr>
          <p:nvPr>
            <p:ph type="title"/>
          </p:nvPr>
        </p:nvSpPr>
        <p:spPr>
          <a:xfrm>
            <a:off x="839788" y="457200"/>
            <a:ext cx="3932237" cy="1600200"/>
          </a:xfrm>
        </p:spPr>
        <p:txBody>
          <a:bodyPr anchor="b"/>
          <a:lstStyle>
            <a:lvl1pPr>
              <a:defRPr sz="3200" b="1">
                <a:latin typeface="Roboto" panose="020B0604020202020204" charset="0"/>
                <a:ea typeface="Roboto" panose="020B060402020202020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C5666E6-EB50-467C-B959-6825E1209D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A17F4E9-4056-4945-B2B3-3E4AB12C57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06822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A0D61C-406D-4E2B-970A-105C3CBE4E8A}"/>
              </a:ext>
            </a:extLst>
          </p:cNvPr>
          <p:cNvSpPr>
            <a:spLocks noGrp="1"/>
          </p:cNvSpPr>
          <p:nvPr>
            <p:ph type="title"/>
          </p:nvPr>
        </p:nvSpPr>
        <p:spPr>
          <a:xfrm>
            <a:off x="838200" y="936387"/>
            <a:ext cx="10515600" cy="754301"/>
          </a:xfrm>
          <a:prstGeom prst="rect">
            <a:avLst/>
          </a:prstGeom>
        </p:spPr>
        <p:txBody>
          <a:bodyPr vert="horz" lIns="91440" tIns="45720" rIns="91440" bIns="45720" rtlCol="0" anchor="ctr">
            <a:normAutofit/>
          </a:bodyPr>
          <a:lstStyle/>
          <a:p>
            <a:r>
              <a:rPr lang="en-US" sz="4400" b="1">
                <a:latin typeface="Roboto" panose="02000000000000000000" pitchFamily="2" charset="0"/>
                <a:ea typeface="Roboto" panose="02000000000000000000" pitchFamily="2" charset="0"/>
              </a:rPr>
              <a:t>Slide Title</a:t>
            </a:r>
            <a:endParaRPr lang="en-GB"/>
          </a:p>
        </p:txBody>
      </p:sp>
      <p:sp>
        <p:nvSpPr>
          <p:cNvPr id="3" name="Text Placeholder 2">
            <a:extLst>
              <a:ext uri="{FF2B5EF4-FFF2-40B4-BE49-F238E27FC236}">
                <a16:creationId xmlns:a16="http://schemas.microsoft.com/office/drawing/2014/main" id="{4A220A4E-0F5C-4846-8346-E4B2909978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a:extLst>
              <a:ext uri="{FF2B5EF4-FFF2-40B4-BE49-F238E27FC236}">
                <a16:creationId xmlns:a16="http://schemas.microsoft.com/office/drawing/2014/main" id="{5E73BE82-D0A3-433A-ACA5-95AF5F9D43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pic>
        <p:nvPicPr>
          <p:cNvPr id="6" name="Picture 5">
            <a:extLst>
              <a:ext uri="{FF2B5EF4-FFF2-40B4-BE49-F238E27FC236}">
                <a16:creationId xmlns:a16="http://schemas.microsoft.com/office/drawing/2014/main" id="{EA919B6D-F7A2-46C2-A6EC-8BAF150DCA35}"/>
              </a:ext>
            </a:extLst>
          </p:cNvPr>
          <p:cNvPicPr>
            <a:picLocks noChangeAspect="1"/>
          </p:cNvPicPr>
          <p:nvPr userDrawn="1"/>
        </p:nvPicPr>
        <p:blipFill>
          <a:blip r:embed="rId11"/>
          <a:stretch>
            <a:fillRect/>
          </a:stretch>
        </p:blipFill>
        <p:spPr>
          <a:xfrm>
            <a:off x="0" y="0"/>
            <a:ext cx="12192000" cy="514692"/>
          </a:xfrm>
          <a:prstGeom prst="rect">
            <a:avLst/>
          </a:prstGeom>
        </p:spPr>
      </p:pic>
      <p:sp>
        <p:nvSpPr>
          <p:cNvPr id="5" name="TextBox 4">
            <a:extLst>
              <a:ext uri="{FF2B5EF4-FFF2-40B4-BE49-F238E27FC236}">
                <a16:creationId xmlns:a16="http://schemas.microsoft.com/office/drawing/2014/main" id="{4A2780D1-EADB-468E-A408-0080F3E0A407}"/>
              </a:ext>
            </a:extLst>
          </p:cNvPr>
          <p:cNvSpPr txBox="1"/>
          <p:nvPr>
            <p:extLst>
              <p:ext uri="{1162E1C5-73C7-4A58-AE30-91384D911F3F}">
                <p184:classification xmlns:p184="http://schemas.microsoft.com/office/powerpoint/2018/4/main" val="ftr"/>
              </p:ext>
            </p:extLst>
          </p:nvPr>
        </p:nvSpPr>
        <p:spPr>
          <a:xfrm>
            <a:off x="5865813" y="6705600"/>
            <a:ext cx="517525" cy="152400"/>
          </a:xfrm>
          <a:prstGeom prst="rect">
            <a:avLst/>
          </a:prstGeom>
        </p:spPr>
        <p:txBody>
          <a:bodyPr horzOverflow="overflow" lIns="0" tIns="0" rIns="0" bIns="0">
            <a:spAutoFit/>
          </a:bodyPr>
          <a:lstStyle/>
          <a:p>
            <a:pPr algn="ctr"/>
            <a:r>
              <a:rPr lang="en-GB" sz="1000">
                <a:solidFill>
                  <a:srgbClr val="000000"/>
                </a:solidFill>
                <a:latin typeface="Calibri" panose="020F0502020204030204" pitchFamily="34" charset="0"/>
                <a:cs typeface="Calibri" panose="020F0502020204030204" pitchFamily="34" charset="0"/>
              </a:rPr>
              <a:t>OFFICIAL </a:t>
            </a:r>
          </a:p>
        </p:txBody>
      </p:sp>
    </p:spTree>
    <p:extLst>
      <p:ext uri="{BB962C8B-B14F-4D97-AF65-F5344CB8AC3E}">
        <p14:creationId xmlns:p14="http://schemas.microsoft.com/office/powerpoint/2010/main" val="348536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A0D61C-406D-4E2B-970A-105C3CBE4E8A}"/>
              </a:ext>
            </a:extLst>
          </p:cNvPr>
          <p:cNvSpPr>
            <a:spLocks noGrp="1"/>
          </p:cNvSpPr>
          <p:nvPr>
            <p:ph type="title"/>
          </p:nvPr>
        </p:nvSpPr>
        <p:spPr>
          <a:xfrm>
            <a:off x="838200" y="936387"/>
            <a:ext cx="10515600" cy="754301"/>
          </a:xfrm>
          <a:prstGeom prst="rect">
            <a:avLst/>
          </a:prstGeom>
        </p:spPr>
        <p:txBody>
          <a:bodyPr vert="horz" lIns="91440" tIns="45720" rIns="91440" bIns="45720" rtlCol="0" anchor="ctr">
            <a:normAutofit/>
          </a:bodyPr>
          <a:lstStyle/>
          <a:p>
            <a:r>
              <a:rPr lang="en-US" sz="4400" b="1">
                <a:latin typeface="Roboto" panose="02000000000000000000" pitchFamily="2" charset="0"/>
                <a:ea typeface="Roboto" panose="02000000000000000000" pitchFamily="2" charset="0"/>
              </a:rPr>
              <a:t>Marketing and</a:t>
            </a:r>
            <a:endParaRPr lang="en-GB"/>
          </a:p>
        </p:txBody>
      </p:sp>
      <p:sp>
        <p:nvSpPr>
          <p:cNvPr id="3" name="Text Placeholder 2">
            <a:extLst>
              <a:ext uri="{FF2B5EF4-FFF2-40B4-BE49-F238E27FC236}">
                <a16:creationId xmlns:a16="http://schemas.microsoft.com/office/drawing/2014/main" id="{4A220A4E-0F5C-4846-8346-E4B2909978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a:extLst>
              <a:ext uri="{FF2B5EF4-FFF2-40B4-BE49-F238E27FC236}">
                <a16:creationId xmlns:a16="http://schemas.microsoft.com/office/drawing/2014/main" id="{BCB97EB2-6149-42CE-AA00-00DC8106E6E9}"/>
              </a:ext>
            </a:extLst>
          </p:cNvPr>
          <p:cNvPicPr>
            <a:picLocks noChangeAspect="1"/>
          </p:cNvPicPr>
          <p:nvPr userDrawn="1"/>
        </p:nvPicPr>
        <p:blipFill>
          <a:blip r:embed="rId11"/>
          <a:stretch>
            <a:fillRect/>
          </a:stretch>
        </p:blipFill>
        <p:spPr>
          <a:xfrm>
            <a:off x="0" y="5771955"/>
            <a:ext cx="12192000" cy="1079890"/>
          </a:xfrm>
          <a:prstGeom prst="rect">
            <a:avLst/>
          </a:prstGeom>
        </p:spPr>
      </p:pic>
      <p:sp>
        <p:nvSpPr>
          <p:cNvPr id="5" name="TextBox 4">
            <a:extLst>
              <a:ext uri="{FF2B5EF4-FFF2-40B4-BE49-F238E27FC236}">
                <a16:creationId xmlns:a16="http://schemas.microsoft.com/office/drawing/2014/main" id="{146D22C7-964E-4955-ABF1-8BA736BD9A18}"/>
              </a:ext>
            </a:extLst>
          </p:cNvPr>
          <p:cNvSpPr txBox="1"/>
          <p:nvPr>
            <p:extLst>
              <p:ext uri="{1162E1C5-73C7-4A58-AE30-91384D911F3F}">
                <p184:classification xmlns:p184="http://schemas.microsoft.com/office/powerpoint/2018/4/main" val="ftr"/>
              </p:ext>
            </p:extLst>
          </p:nvPr>
        </p:nvSpPr>
        <p:spPr>
          <a:xfrm>
            <a:off x="5865813" y="6705600"/>
            <a:ext cx="517525" cy="152400"/>
          </a:xfrm>
          <a:prstGeom prst="rect">
            <a:avLst/>
          </a:prstGeom>
        </p:spPr>
        <p:txBody>
          <a:bodyPr horzOverflow="overflow" lIns="0" tIns="0" rIns="0" bIns="0">
            <a:spAutoFit/>
          </a:bodyPr>
          <a:lstStyle/>
          <a:p>
            <a:pPr algn="ctr"/>
            <a:r>
              <a:rPr lang="en-GB" sz="1000">
                <a:solidFill>
                  <a:srgbClr val="000000"/>
                </a:solidFill>
                <a:latin typeface="Calibri" panose="020F0502020204030204" pitchFamily="34" charset="0"/>
                <a:cs typeface="Calibri" panose="020F0502020204030204" pitchFamily="34" charset="0"/>
              </a:rPr>
              <a:t>OFFICIAL </a:t>
            </a:r>
          </a:p>
        </p:txBody>
      </p:sp>
    </p:spTree>
    <p:extLst>
      <p:ext uri="{BB962C8B-B14F-4D97-AF65-F5344CB8AC3E}">
        <p14:creationId xmlns:p14="http://schemas.microsoft.com/office/powerpoint/2010/main" val="116817005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9E74F-A702-450C-82B9-CE81FAFE813B}"/>
              </a:ext>
            </a:extLst>
          </p:cNvPr>
          <p:cNvSpPr>
            <a:spLocks noGrp="1"/>
          </p:cNvSpPr>
          <p:nvPr>
            <p:ph type="ctrTitle"/>
          </p:nvPr>
        </p:nvSpPr>
        <p:spPr/>
        <p:txBody>
          <a:bodyPr/>
          <a:lstStyle/>
          <a:p>
            <a:pPr marL="0" indent="0">
              <a:buNone/>
            </a:pPr>
            <a:r>
              <a:rPr lang="en-GB" sz="4400" b="1" i="0" u="none">
                <a:latin typeface="Roboto"/>
              </a:rPr>
              <a:t>Carers Session – Financial Assessments</a:t>
            </a:r>
            <a:endParaRPr>
              <a:latin typeface="Roboto"/>
              <a:ea typeface="Roboto"/>
            </a:endParaRPr>
          </a:p>
        </p:txBody>
      </p:sp>
      <p:sp>
        <p:nvSpPr>
          <p:cNvPr id="3" name="Subtitle 2">
            <a:extLst>
              <a:ext uri="{FF2B5EF4-FFF2-40B4-BE49-F238E27FC236}">
                <a16:creationId xmlns:a16="http://schemas.microsoft.com/office/drawing/2014/main" id="{FCD9B717-D28B-4D0B-9179-A38AFFA5AB24}"/>
              </a:ext>
            </a:extLst>
          </p:cNvPr>
          <p:cNvSpPr>
            <a:spLocks noGrp="1"/>
          </p:cNvSpPr>
          <p:nvPr>
            <p:ph type="subTitle" idx="1"/>
          </p:nvPr>
        </p:nvSpPr>
        <p:spPr/>
        <p:txBody>
          <a:bodyPr/>
          <a:lstStyle/>
          <a:p>
            <a:r>
              <a:rPr lang="en-US"/>
              <a:t>What to expect from </a:t>
            </a:r>
            <a:r>
              <a:rPr b="0" i="0" u="none">
                <a:latin typeface="+mn-lt"/>
              </a:rPr>
              <a:t>care charges and </a:t>
            </a:r>
            <a:r>
              <a:rPr lang="en-US"/>
              <a:t>financial assessments</a:t>
            </a:r>
          </a:p>
        </p:txBody>
      </p:sp>
      <p:sp>
        <p:nvSpPr>
          <p:cNvPr id="4" name="TextBox 3">
            <a:extLst>
              <a:ext uri="{FF2B5EF4-FFF2-40B4-BE49-F238E27FC236}">
                <a16:creationId xmlns:a16="http://schemas.microsoft.com/office/drawing/2014/main" id="{9DE156FA-4549-93E3-1F94-90E55525E487}"/>
              </a:ext>
            </a:extLst>
          </p:cNvPr>
          <p:cNvSpPr txBox="1"/>
          <p:nvPr/>
        </p:nvSpPr>
        <p:spPr>
          <a:xfrm>
            <a:off x="2687216" y="4727510"/>
            <a:ext cx="6817567" cy="369332"/>
          </a:xfrm>
          <a:prstGeom prst="rect">
            <a:avLst/>
          </a:prstGeom>
          <a:noFill/>
        </p:spPr>
        <p:txBody>
          <a:bodyPr wrap="square" rtlCol="0">
            <a:spAutoFit/>
          </a:bodyPr>
          <a:lstStyle/>
          <a:p>
            <a:r>
              <a:rPr lang="en-GB" dirty="0"/>
              <a:t>Zoe Graham – Financial Assessments &amp; Benefits Advice Team Manager </a:t>
            </a:r>
          </a:p>
        </p:txBody>
      </p:sp>
    </p:spTree>
    <p:extLst>
      <p:ext uri="{BB962C8B-B14F-4D97-AF65-F5344CB8AC3E}">
        <p14:creationId xmlns:p14="http://schemas.microsoft.com/office/powerpoint/2010/main" val="1228568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DE9B8-4234-5444-95C2-0226D856E659}"/>
              </a:ext>
            </a:extLst>
          </p:cNvPr>
          <p:cNvSpPr>
            <a:spLocks noGrp="1"/>
          </p:cNvSpPr>
          <p:nvPr>
            <p:ph type="title"/>
          </p:nvPr>
        </p:nvSpPr>
        <p:spPr/>
        <p:txBody>
          <a:bodyPr/>
          <a:lstStyle/>
          <a:p>
            <a:pPr marL="0" indent="0">
              <a:buNone/>
            </a:pPr>
            <a:r>
              <a:rPr i="0" u="none" dirty="0">
                <a:latin typeface="+mj-lt"/>
              </a:rPr>
              <a:t>The Teams Involved</a:t>
            </a:r>
            <a:endParaRPr dirty="0"/>
          </a:p>
        </p:txBody>
      </p:sp>
      <p:sp>
        <p:nvSpPr>
          <p:cNvPr id="3" name="Content Placeholder 2">
            <a:extLst>
              <a:ext uri="{FF2B5EF4-FFF2-40B4-BE49-F238E27FC236}">
                <a16:creationId xmlns:a16="http://schemas.microsoft.com/office/drawing/2014/main" id="{9CF5DD88-63A3-D14C-B178-04B830841232}"/>
              </a:ext>
            </a:extLst>
          </p:cNvPr>
          <p:cNvSpPr>
            <a:spLocks noGrp="1"/>
          </p:cNvSpPr>
          <p:nvPr>
            <p:ph idx="1"/>
          </p:nvPr>
        </p:nvSpPr>
        <p:spPr/>
        <p:txBody>
          <a:bodyPr>
            <a:normAutofit lnSpcReduction="10000"/>
          </a:bodyPr>
          <a:lstStyle/>
          <a:p>
            <a:pPr marL="0" indent="0">
              <a:buNone/>
            </a:pPr>
            <a:r>
              <a:rPr b="1" i="0" u="none" dirty="0">
                <a:latin typeface="+mn-lt"/>
              </a:rPr>
              <a:t>Financial Assessments &amp; Benefits Advice (FABA):</a:t>
            </a:r>
            <a:r>
              <a:rPr lang="en-GB" b="1" i="0" u="none" dirty="0">
                <a:latin typeface="+mn-lt"/>
              </a:rPr>
              <a:t> </a:t>
            </a:r>
            <a:r>
              <a:rPr lang="en-GB" i="0" u="none" dirty="0">
                <a:latin typeface="+mn-lt"/>
              </a:rPr>
              <a:t>collect financial information to assess individuals for care charges; </a:t>
            </a:r>
            <a:r>
              <a:rPr lang="en-GB" kern="100" dirty="0">
                <a:latin typeface="Calibri" panose="020F0502020204030204" pitchFamily="34" charset="0"/>
                <a:ea typeface="Calibri" panose="020F0502020204030204" pitchFamily="34" charset="0"/>
                <a:cs typeface="Times New Roman" panose="02020603050405020304" pitchFamily="18" charset="0"/>
              </a:rPr>
              <a:t>identify any benefits our customers are entitled to; action any queries and provide advice relating to the charging guidance, policies and benefits. </a:t>
            </a:r>
          </a:p>
          <a:p>
            <a:pPr marL="0" indent="0">
              <a:buNone/>
            </a:pPr>
            <a:endParaRPr lang="en-GB" kern="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b="1" i="0" u="none" dirty="0">
                <a:latin typeface="+mn-lt"/>
              </a:rPr>
              <a:t>Charging Team:</a:t>
            </a:r>
            <a:r>
              <a:rPr b="0" i="0" u="none" dirty="0">
                <a:latin typeface="+mn-lt"/>
              </a:rPr>
              <a:t> </a:t>
            </a:r>
            <a:r>
              <a:rPr lang="en-US" dirty="0"/>
              <a:t>Sends bills </a:t>
            </a:r>
            <a:r>
              <a:rPr lang="en-GB" kern="100" dirty="0">
                <a:latin typeface="Calibri" panose="020F0502020204030204" pitchFamily="34" charset="0"/>
                <a:ea typeface="Calibri" panose="020F0502020204030204" pitchFamily="34" charset="0"/>
                <a:cs typeface="Times New Roman" panose="02020603050405020304" pitchFamily="18" charset="0"/>
              </a:rPr>
              <a:t>chase arrears, issue debt letters and resolve invoice queries</a:t>
            </a:r>
          </a:p>
          <a:p>
            <a:pPr marL="0" indent="0">
              <a:buNone/>
            </a:pPr>
            <a:endParaRPr dirty="0"/>
          </a:p>
          <a:p>
            <a:pPr marL="0" indent="0">
              <a:buNone/>
            </a:pPr>
            <a:r>
              <a:rPr b="1" i="0" u="none" dirty="0">
                <a:latin typeface="+mn-lt"/>
              </a:rPr>
              <a:t>Income &amp; Debt Recovery Team:</a:t>
            </a:r>
            <a:r>
              <a:rPr b="0" i="0" u="none" dirty="0">
                <a:latin typeface="+mn-lt"/>
              </a:rPr>
              <a:t> </a:t>
            </a:r>
            <a:r>
              <a:rPr lang="en-US" dirty="0"/>
              <a:t>Helps with processing </a:t>
            </a:r>
            <a:r>
              <a:rPr b="0" i="0" u="none" dirty="0">
                <a:latin typeface="+mn-lt"/>
              </a:rPr>
              <a:t>payments and payment </a:t>
            </a:r>
            <a:r>
              <a:rPr lang="en-US" dirty="0"/>
              <a:t>plans if debt cases</a:t>
            </a:r>
            <a:endParaRPr dirty="0"/>
          </a:p>
        </p:txBody>
      </p:sp>
    </p:spTree>
    <p:extLst>
      <p:ext uri="{BB962C8B-B14F-4D97-AF65-F5344CB8AC3E}">
        <p14:creationId xmlns:p14="http://schemas.microsoft.com/office/powerpoint/2010/main" val="2931415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DE9B8-4234-5444-95C2-0226D856E659}"/>
              </a:ext>
            </a:extLst>
          </p:cNvPr>
          <p:cNvSpPr>
            <a:spLocks noGrp="1"/>
          </p:cNvSpPr>
          <p:nvPr>
            <p:ph type="title"/>
          </p:nvPr>
        </p:nvSpPr>
        <p:spPr/>
        <p:txBody>
          <a:bodyPr/>
          <a:lstStyle/>
          <a:p>
            <a:pPr marL="0" indent="0">
              <a:buNone/>
            </a:pPr>
            <a:r>
              <a:rPr lang="en-US" dirty="0">
                <a:latin typeface="+mj-lt"/>
              </a:rPr>
              <a:t>Help</a:t>
            </a:r>
            <a:r>
              <a:rPr i="0" u="none" dirty="0">
                <a:latin typeface="+mj-lt"/>
              </a:rPr>
              <a:t> and support</a:t>
            </a:r>
            <a:endParaRPr dirty="0"/>
          </a:p>
        </p:txBody>
      </p:sp>
      <p:sp>
        <p:nvSpPr>
          <p:cNvPr id="3" name="Content Placeholder 2">
            <a:extLst>
              <a:ext uri="{FF2B5EF4-FFF2-40B4-BE49-F238E27FC236}">
                <a16:creationId xmlns:a16="http://schemas.microsoft.com/office/drawing/2014/main" id="{9CF5DD88-63A3-D14C-B178-04B830841232}"/>
              </a:ext>
            </a:extLst>
          </p:cNvPr>
          <p:cNvSpPr>
            <a:spLocks noGrp="1"/>
          </p:cNvSpPr>
          <p:nvPr>
            <p:ph idx="1"/>
          </p:nvPr>
        </p:nvSpPr>
        <p:spPr/>
        <p:txBody>
          <a:bodyPr/>
          <a:lstStyle/>
          <a:p>
            <a:pPr lvl="0"/>
            <a:r>
              <a:rPr b="1" i="0" u="none" dirty="0">
                <a:latin typeface="+mn-lt"/>
              </a:rPr>
              <a:t>Warwickshire County Council website</a:t>
            </a:r>
            <a:r>
              <a:rPr b="0" i="0" u="none" dirty="0">
                <a:latin typeface="+mn-lt"/>
              </a:rPr>
              <a:t> — Care charges and financial assessment guidance</a:t>
            </a:r>
            <a:endParaRPr dirty="0">
              <a:latin typeface="+mn-lt"/>
            </a:endParaRPr>
          </a:p>
          <a:p>
            <a:pPr lvl="0"/>
            <a:r>
              <a:rPr b="1" i="0" u="none" dirty="0">
                <a:latin typeface="+mn-lt"/>
              </a:rPr>
              <a:t>Citizens Advice</a:t>
            </a:r>
            <a:r>
              <a:rPr b="0" i="0" u="none" dirty="0">
                <a:latin typeface="+mn-lt"/>
              </a:rPr>
              <a:t> — Independent advice on </a:t>
            </a:r>
            <a:r>
              <a:rPr lang="en-US" dirty="0"/>
              <a:t>money</a:t>
            </a:r>
            <a:r>
              <a:rPr b="0" i="0" u="none" dirty="0">
                <a:latin typeface="+mn-lt"/>
              </a:rPr>
              <a:t>, benefits, and care costs</a:t>
            </a:r>
            <a:endParaRPr dirty="0">
              <a:latin typeface="+mn-lt"/>
            </a:endParaRPr>
          </a:p>
          <a:p>
            <a:r>
              <a:rPr b="1" i="0" u="none" dirty="0">
                <a:latin typeface="+mn-lt"/>
              </a:rPr>
              <a:t>Age UK</a:t>
            </a:r>
            <a:r>
              <a:rPr b="0" i="0" u="none" dirty="0">
                <a:latin typeface="+mn-lt"/>
              </a:rPr>
              <a:t> — Information and support </a:t>
            </a:r>
            <a:r>
              <a:rPr lang="en-US" dirty="0"/>
              <a:t>for </a:t>
            </a:r>
            <a:r>
              <a:rPr b="0" i="0" u="none" dirty="0">
                <a:latin typeface="+mn-lt"/>
              </a:rPr>
              <a:t>later life and </a:t>
            </a:r>
            <a:r>
              <a:rPr lang="en-US" dirty="0"/>
              <a:t>care</a:t>
            </a:r>
            <a:endParaRPr lang="en-US" dirty="0">
              <a:latin typeface="+mn-lt"/>
            </a:endParaRPr>
          </a:p>
          <a:p>
            <a:r>
              <a:rPr b="1" i="0" u="none" dirty="0">
                <a:latin typeface="+mn-lt"/>
              </a:rPr>
              <a:t>Financial Assessments &amp; Benefits Advice Team</a:t>
            </a:r>
            <a:r>
              <a:rPr b="0" i="0" u="none" dirty="0">
                <a:latin typeface="+mn-lt"/>
              </a:rPr>
              <a:t> — </a:t>
            </a:r>
            <a:r>
              <a:rPr lang="en-US" dirty="0"/>
              <a:t>Support </a:t>
            </a:r>
            <a:r>
              <a:rPr b="0" i="0" u="none" dirty="0">
                <a:latin typeface="+mn-lt"/>
              </a:rPr>
              <a:t>with questions about the assessment</a:t>
            </a:r>
            <a:endParaRPr lang="en-GB" b="0" i="0" u="none" dirty="0">
              <a:latin typeface="+mn-lt"/>
            </a:endParaRPr>
          </a:p>
          <a:p>
            <a:r>
              <a:rPr lang="en-GB" b="1" dirty="0"/>
              <a:t>Adult Social Care – </a:t>
            </a:r>
            <a:r>
              <a:rPr lang="en-GB" dirty="0"/>
              <a:t>advice and support regarding care needs</a:t>
            </a:r>
            <a:endParaRPr lang="en-GB" b="1" dirty="0">
              <a:latin typeface="+mn-lt"/>
            </a:endParaRPr>
          </a:p>
        </p:txBody>
      </p:sp>
    </p:spTree>
    <p:extLst>
      <p:ext uri="{BB962C8B-B14F-4D97-AF65-F5344CB8AC3E}">
        <p14:creationId xmlns:p14="http://schemas.microsoft.com/office/powerpoint/2010/main" val="2931415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DE9B8-4234-5444-95C2-0226D856E659}"/>
              </a:ext>
            </a:extLst>
          </p:cNvPr>
          <p:cNvSpPr>
            <a:spLocks noGrp="1"/>
          </p:cNvSpPr>
          <p:nvPr>
            <p:ph type="title"/>
          </p:nvPr>
        </p:nvSpPr>
        <p:spPr/>
        <p:txBody>
          <a:bodyPr/>
          <a:lstStyle/>
          <a:p>
            <a:pPr marL="0" indent="0">
              <a:buNone/>
            </a:pPr>
            <a:r>
              <a:rPr b="0" i="0" u="none" dirty="0">
                <a:latin typeface="+mj-lt"/>
              </a:rPr>
              <a:t>Questions and </a:t>
            </a:r>
            <a:r>
              <a:rPr lang="en-GB" b="0" i="0" u="none" dirty="0">
                <a:latin typeface="+mj-lt"/>
              </a:rPr>
              <a:t>Thanks</a:t>
            </a:r>
            <a:endParaRPr dirty="0"/>
          </a:p>
        </p:txBody>
      </p:sp>
      <p:sp>
        <p:nvSpPr>
          <p:cNvPr id="3" name="Content Placeholder 2">
            <a:extLst>
              <a:ext uri="{FF2B5EF4-FFF2-40B4-BE49-F238E27FC236}">
                <a16:creationId xmlns:a16="http://schemas.microsoft.com/office/drawing/2014/main" id="{9CF5DD88-63A3-D14C-B178-04B830841232}"/>
              </a:ext>
            </a:extLst>
          </p:cNvPr>
          <p:cNvSpPr>
            <a:spLocks noGrp="1"/>
          </p:cNvSpPr>
          <p:nvPr>
            <p:ph idx="1"/>
          </p:nvPr>
        </p:nvSpPr>
        <p:spPr/>
        <p:txBody>
          <a:bodyPr/>
          <a:lstStyle/>
          <a:p>
            <a:pPr marL="0" indent="0">
              <a:buNone/>
            </a:pPr>
            <a:r>
              <a:rPr lang="en-US" dirty="0"/>
              <a:t>Please ask any questions — we are here to help.</a:t>
            </a:r>
            <a:endParaRPr dirty="0"/>
          </a:p>
        </p:txBody>
      </p:sp>
    </p:spTree>
    <p:extLst>
      <p:ext uri="{BB962C8B-B14F-4D97-AF65-F5344CB8AC3E}">
        <p14:creationId xmlns:p14="http://schemas.microsoft.com/office/powerpoint/2010/main" val="2931415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DE9B8-4234-5444-95C2-0226D856E659}"/>
              </a:ext>
            </a:extLst>
          </p:cNvPr>
          <p:cNvSpPr>
            <a:spLocks noGrp="1"/>
          </p:cNvSpPr>
          <p:nvPr>
            <p:ph type="title"/>
          </p:nvPr>
        </p:nvSpPr>
        <p:spPr/>
        <p:txBody>
          <a:bodyPr/>
          <a:lstStyle/>
          <a:p>
            <a:pPr marL="0" indent="0">
              <a:buNone/>
            </a:pPr>
            <a:r>
              <a:rPr b="0" i="0" u="none">
                <a:latin typeface="+mj-lt"/>
              </a:rPr>
              <a:t>Introduction</a:t>
            </a:r>
            <a:endParaRPr/>
          </a:p>
        </p:txBody>
      </p:sp>
      <p:sp>
        <p:nvSpPr>
          <p:cNvPr id="3" name="Content Placeholder 2">
            <a:extLst>
              <a:ext uri="{FF2B5EF4-FFF2-40B4-BE49-F238E27FC236}">
                <a16:creationId xmlns:a16="http://schemas.microsoft.com/office/drawing/2014/main" id="{9CF5DD88-63A3-D14C-B178-04B830841232}"/>
              </a:ext>
            </a:extLst>
          </p:cNvPr>
          <p:cNvSpPr>
            <a:spLocks noGrp="1"/>
          </p:cNvSpPr>
          <p:nvPr>
            <p:ph idx="1"/>
          </p:nvPr>
        </p:nvSpPr>
        <p:spPr/>
        <p:txBody>
          <a:bodyPr>
            <a:normAutofit lnSpcReduction="10000"/>
          </a:bodyPr>
          <a:lstStyle/>
          <a:p>
            <a:pPr marL="0" indent="0">
              <a:buNone/>
            </a:pPr>
            <a:r>
              <a:rPr lang="en-US" dirty="0"/>
              <a:t>Welcome. We will talk through care </a:t>
            </a:r>
            <a:r>
              <a:rPr b="0" i="0" u="none" dirty="0">
                <a:latin typeface="+mn-lt"/>
              </a:rPr>
              <a:t>charges and what </a:t>
            </a:r>
            <a:r>
              <a:rPr lang="en-US" dirty="0"/>
              <a:t>happens in a financial assessment</a:t>
            </a:r>
            <a:r>
              <a:rPr b="0" i="0" u="none" dirty="0">
                <a:latin typeface="+mn-lt"/>
              </a:rPr>
              <a:t>.</a:t>
            </a:r>
            <a:endParaRPr dirty="0"/>
          </a:p>
          <a:p>
            <a:pPr lvl="0"/>
            <a:r>
              <a:rPr b="0" i="0" u="none" dirty="0">
                <a:latin typeface="+mn-lt"/>
              </a:rPr>
              <a:t>What a financial assessment is</a:t>
            </a:r>
            <a:endParaRPr dirty="0">
              <a:latin typeface="+mn-lt"/>
            </a:endParaRPr>
          </a:p>
          <a:p>
            <a:pPr lvl="0"/>
            <a:r>
              <a:rPr b="0" i="0" u="none" dirty="0">
                <a:latin typeface="+mn-lt"/>
              </a:rPr>
              <a:t>Why it is </a:t>
            </a:r>
            <a:r>
              <a:rPr lang="en-US" dirty="0"/>
              <a:t>done</a:t>
            </a:r>
            <a:endParaRPr dirty="0">
              <a:latin typeface="+mn-lt"/>
            </a:endParaRPr>
          </a:p>
          <a:p>
            <a:pPr lvl="0"/>
            <a:r>
              <a:rPr b="0" i="0" u="none" dirty="0">
                <a:latin typeface="+mn-lt"/>
              </a:rPr>
              <a:t>What </a:t>
            </a:r>
            <a:r>
              <a:rPr lang="en-US" dirty="0"/>
              <a:t>happens</a:t>
            </a:r>
            <a:endParaRPr dirty="0">
              <a:latin typeface="+mn-lt"/>
            </a:endParaRPr>
          </a:p>
          <a:p>
            <a:r>
              <a:rPr lang="en-US" dirty="0">
                <a:solidFill>
                  <a:srgbClr val="000000"/>
                </a:solidFill>
                <a:latin typeface="Calibri" panose="020F0502020204030204" pitchFamily="34" charset="0"/>
              </a:rPr>
              <a:t>What </a:t>
            </a:r>
            <a:r>
              <a:rPr b="0" i="0" u="none" dirty="0">
                <a:latin typeface="+mn-lt"/>
              </a:rPr>
              <a:t>to </a:t>
            </a:r>
            <a:r>
              <a:rPr lang="en-US" dirty="0"/>
              <a:t>have ready</a:t>
            </a:r>
            <a:endParaRPr lang="en-US" dirty="0">
              <a:latin typeface="+mn-lt"/>
            </a:endParaRPr>
          </a:p>
          <a:p>
            <a:pPr lvl="0"/>
            <a:r>
              <a:rPr b="0" i="0" u="none" dirty="0">
                <a:latin typeface="+mn-lt"/>
              </a:rPr>
              <a:t>Timescales and next steps</a:t>
            </a:r>
            <a:endParaRPr dirty="0">
              <a:latin typeface="+mn-lt"/>
            </a:endParaRPr>
          </a:p>
          <a:p>
            <a:pPr lvl="0"/>
            <a:r>
              <a:rPr b="0" i="0" u="none" dirty="0">
                <a:latin typeface="+mn-lt"/>
              </a:rPr>
              <a:t>Choices and support</a:t>
            </a:r>
            <a:endParaRPr dirty="0">
              <a:latin typeface="+mn-lt"/>
            </a:endParaRPr>
          </a:p>
          <a:p>
            <a:pPr marL="0" indent="0">
              <a:buNone/>
            </a:pPr>
            <a:r>
              <a:rPr b="0" i="0" u="none" dirty="0">
                <a:latin typeface="+mn-lt"/>
              </a:rPr>
              <a:t>Please ask questions at any </a:t>
            </a:r>
            <a:r>
              <a:rPr lang="en-US" dirty="0"/>
              <a:t>time</a:t>
            </a:r>
            <a:r>
              <a:rPr b="0" i="0" u="none" dirty="0">
                <a:latin typeface="+mn-lt"/>
              </a:rPr>
              <a:t>.</a:t>
            </a:r>
            <a:endParaRPr dirty="0"/>
          </a:p>
        </p:txBody>
      </p:sp>
    </p:spTree>
    <p:extLst>
      <p:ext uri="{BB962C8B-B14F-4D97-AF65-F5344CB8AC3E}">
        <p14:creationId xmlns:p14="http://schemas.microsoft.com/office/powerpoint/2010/main" val="2931415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C68F1-31C4-45A3-BD46-B7E2D8DEF0B7}"/>
              </a:ext>
            </a:extLst>
          </p:cNvPr>
          <p:cNvSpPr>
            <a:spLocks noGrp="1"/>
          </p:cNvSpPr>
          <p:nvPr>
            <p:ph type="title"/>
          </p:nvPr>
        </p:nvSpPr>
        <p:spPr/>
        <p:txBody>
          <a:bodyPr/>
          <a:lstStyle/>
          <a:p>
            <a:pPr marL="0" indent="0">
              <a:buNone/>
            </a:pPr>
            <a:r>
              <a:rPr i="0" u="none" dirty="0">
                <a:latin typeface="+mj-lt"/>
              </a:rPr>
              <a:t>What Is a Financial Assessment?</a:t>
            </a:r>
            <a:endParaRPr dirty="0"/>
          </a:p>
        </p:txBody>
      </p:sp>
      <p:sp>
        <p:nvSpPr>
          <p:cNvPr id="3" name="Text Placeholder 2">
            <a:extLst>
              <a:ext uri="{FF2B5EF4-FFF2-40B4-BE49-F238E27FC236}">
                <a16:creationId xmlns:a16="http://schemas.microsoft.com/office/drawing/2014/main" id="{B78ED30A-07EF-4F89-8DCF-C45CB3D24156}"/>
              </a:ext>
            </a:extLst>
          </p:cNvPr>
          <p:cNvSpPr>
            <a:spLocks noGrp="1"/>
          </p:cNvSpPr>
          <p:nvPr>
            <p:ph type="body" idx="1"/>
          </p:nvPr>
        </p:nvSpPr>
        <p:spPr/>
        <p:txBody>
          <a:bodyPr>
            <a:normAutofit/>
          </a:bodyPr>
          <a:lstStyle/>
          <a:p>
            <a:pPr marL="0" indent="0">
              <a:buNone/>
            </a:pPr>
            <a:r>
              <a:rPr sz="3200" i="0" u="none" dirty="0">
                <a:latin typeface="+mn-lt"/>
              </a:rPr>
              <a:t>What it means</a:t>
            </a:r>
            <a:endParaRPr sz="3200" dirty="0"/>
          </a:p>
        </p:txBody>
      </p:sp>
      <p:sp>
        <p:nvSpPr>
          <p:cNvPr id="4" name="Content Placeholder 3">
            <a:extLst>
              <a:ext uri="{FF2B5EF4-FFF2-40B4-BE49-F238E27FC236}">
                <a16:creationId xmlns:a16="http://schemas.microsoft.com/office/drawing/2014/main" id="{228E26CF-9899-4CB6-ADE1-F33F06F78379}"/>
              </a:ext>
            </a:extLst>
          </p:cNvPr>
          <p:cNvSpPr>
            <a:spLocks noGrp="1"/>
          </p:cNvSpPr>
          <p:nvPr>
            <p:ph sz="half" idx="2"/>
          </p:nvPr>
        </p:nvSpPr>
        <p:spPr>
          <a:xfrm>
            <a:off x="839788" y="2505075"/>
            <a:ext cx="5157787" cy="2173605"/>
          </a:xfrm>
        </p:spPr>
        <p:txBody>
          <a:bodyPr/>
          <a:lstStyle/>
          <a:p>
            <a:pPr marL="0" indent="0">
              <a:buNone/>
            </a:pPr>
            <a:r>
              <a:rPr b="0" i="0" u="none" dirty="0">
                <a:latin typeface="+mn-lt"/>
              </a:rPr>
              <a:t>A financial assessment </a:t>
            </a:r>
            <a:r>
              <a:rPr lang="en-US" dirty="0"/>
              <a:t>checks </a:t>
            </a:r>
            <a:r>
              <a:rPr b="0" i="0" u="none" dirty="0">
                <a:latin typeface="+mn-lt"/>
              </a:rPr>
              <a:t>if someone </a:t>
            </a:r>
            <a:r>
              <a:rPr lang="en-US" dirty="0"/>
              <a:t>needs </a:t>
            </a:r>
            <a:r>
              <a:rPr b="0" i="0" u="none" dirty="0">
                <a:latin typeface="+mn-lt"/>
              </a:rPr>
              <a:t>to </a:t>
            </a:r>
            <a:r>
              <a:rPr lang="en-US" dirty="0"/>
              <a:t>pay towards their </a:t>
            </a:r>
            <a:r>
              <a:rPr b="0" i="0" u="none" dirty="0">
                <a:latin typeface="+mn-lt"/>
              </a:rPr>
              <a:t>care and how much they may </a:t>
            </a:r>
            <a:r>
              <a:rPr lang="en-US" dirty="0"/>
              <a:t>need to </a:t>
            </a:r>
            <a:r>
              <a:rPr b="0" i="0" u="none" dirty="0">
                <a:latin typeface="+mn-lt"/>
              </a:rPr>
              <a:t>pay.</a:t>
            </a:r>
            <a:endParaRPr dirty="0"/>
          </a:p>
        </p:txBody>
      </p:sp>
      <p:sp>
        <p:nvSpPr>
          <p:cNvPr id="5" name="Text Placeholder 4">
            <a:extLst>
              <a:ext uri="{FF2B5EF4-FFF2-40B4-BE49-F238E27FC236}">
                <a16:creationId xmlns:a16="http://schemas.microsoft.com/office/drawing/2014/main" id="{436C82F0-874C-4C5A-9DAF-2FA07B6B4EBE}"/>
              </a:ext>
            </a:extLst>
          </p:cNvPr>
          <p:cNvSpPr>
            <a:spLocks noGrp="1"/>
          </p:cNvSpPr>
          <p:nvPr>
            <p:ph type="body" sz="quarter" idx="3"/>
          </p:nvPr>
        </p:nvSpPr>
        <p:spPr/>
        <p:txBody>
          <a:bodyPr>
            <a:normAutofit/>
          </a:bodyPr>
          <a:lstStyle/>
          <a:p>
            <a:pPr marL="0" indent="0">
              <a:buNone/>
            </a:pPr>
            <a:r>
              <a:rPr sz="3200" i="0" u="none" dirty="0">
                <a:latin typeface="+mn-lt"/>
              </a:rPr>
              <a:t>What is </a:t>
            </a:r>
            <a:r>
              <a:rPr lang="en-US" sz="3200" dirty="0"/>
              <a:t>checked</a:t>
            </a:r>
            <a:endParaRPr sz="3200" dirty="0"/>
          </a:p>
        </p:txBody>
      </p:sp>
      <p:sp>
        <p:nvSpPr>
          <p:cNvPr id="6" name="Content Placeholder 5">
            <a:extLst>
              <a:ext uri="{FF2B5EF4-FFF2-40B4-BE49-F238E27FC236}">
                <a16:creationId xmlns:a16="http://schemas.microsoft.com/office/drawing/2014/main" id="{6DBC7B6E-4F0E-4477-BCEF-6E2A51EB4673}"/>
              </a:ext>
            </a:extLst>
          </p:cNvPr>
          <p:cNvSpPr>
            <a:spLocks noGrp="1"/>
          </p:cNvSpPr>
          <p:nvPr>
            <p:ph sz="quarter" idx="4"/>
          </p:nvPr>
        </p:nvSpPr>
        <p:spPr>
          <a:xfrm>
            <a:off x="6172200" y="2505075"/>
            <a:ext cx="5183188" cy="1990725"/>
          </a:xfrm>
        </p:spPr>
        <p:txBody>
          <a:bodyPr/>
          <a:lstStyle/>
          <a:p>
            <a:pPr lvl="0"/>
            <a:r>
              <a:rPr b="0" i="0" u="none" dirty="0">
                <a:latin typeface="+mn-lt"/>
              </a:rPr>
              <a:t>Income, such as pensions and benefits</a:t>
            </a:r>
            <a:endParaRPr dirty="0">
              <a:latin typeface="+mn-lt"/>
            </a:endParaRPr>
          </a:p>
          <a:p>
            <a:pPr lvl="0"/>
            <a:r>
              <a:rPr b="0" i="0" u="none" dirty="0">
                <a:latin typeface="+mn-lt"/>
              </a:rPr>
              <a:t>Savings and capital</a:t>
            </a:r>
            <a:endParaRPr dirty="0">
              <a:latin typeface="+mn-lt"/>
            </a:endParaRPr>
          </a:p>
          <a:p>
            <a:r>
              <a:rPr lang="en-US" dirty="0">
                <a:solidFill>
                  <a:srgbClr val="000000"/>
                </a:solidFill>
                <a:latin typeface="Calibri" panose="020F0502020204030204" pitchFamily="34" charset="0"/>
              </a:rPr>
              <a:t>Some</a:t>
            </a:r>
            <a:r>
              <a:rPr lang="en-US" dirty="0"/>
              <a:t> </a:t>
            </a:r>
            <a:r>
              <a:rPr b="0" i="0" u="none" dirty="0">
                <a:latin typeface="+mn-lt"/>
              </a:rPr>
              <a:t>expenses</a:t>
            </a:r>
            <a:endParaRPr lang="en-GB" dirty="0">
              <a:latin typeface="+mn-lt"/>
            </a:endParaRPr>
          </a:p>
        </p:txBody>
      </p:sp>
      <p:sp>
        <p:nvSpPr>
          <p:cNvPr id="7" name="TextBox 6">
            <a:extLst>
              <a:ext uri="{FF2B5EF4-FFF2-40B4-BE49-F238E27FC236}">
                <a16:creationId xmlns:a16="http://schemas.microsoft.com/office/drawing/2014/main" id="{3B812CF5-1315-CFC9-1780-2E58A96805CE}"/>
              </a:ext>
            </a:extLst>
          </p:cNvPr>
          <p:cNvSpPr txBox="1"/>
          <p:nvPr/>
        </p:nvSpPr>
        <p:spPr>
          <a:xfrm>
            <a:off x="838200" y="5379720"/>
            <a:ext cx="9776460" cy="1354217"/>
          </a:xfrm>
          <a:prstGeom prst="rect">
            <a:avLst/>
          </a:prstGeom>
          <a:noFill/>
        </p:spPr>
        <p:txBody>
          <a:bodyPr wrap="square" rtlCol="0">
            <a:spAutoFit/>
          </a:bodyPr>
          <a:lstStyle/>
          <a:p>
            <a:r>
              <a:rPr lang="en-GB" sz="3200" b="1" dirty="0"/>
              <a:t>Capital above £23,250 means the person must pay the full cost of their care.</a:t>
            </a:r>
            <a:endParaRPr lang="en-GB" sz="3200" dirty="0"/>
          </a:p>
          <a:p>
            <a:endParaRPr lang="en-GB" dirty="0"/>
          </a:p>
        </p:txBody>
      </p:sp>
    </p:spTree>
    <p:extLst>
      <p:ext uri="{BB962C8B-B14F-4D97-AF65-F5344CB8AC3E}">
        <p14:creationId xmlns:p14="http://schemas.microsoft.com/office/powerpoint/2010/main" val="2637033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DAAE9-3346-459F-8911-BB1D2E00DCBF}"/>
              </a:ext>
            </a:extLst>
          </p:cNvPr>
          <p:cNvSpPr>
            <a:spLocks noGrp="1"/>
          </p:cNvSpPr>
          <p:nvPr>
            <p:ph type="title"/>
          </p:nvPr>
        </p:nvSpPr>
        <p:spPr/>
        <p:txBody>
          <a:bodyPr>
            <a:normAutofit/>
          </a:bodyPr>
          <a:lstStyle>
            <a:lvl1pPr>
              <a:defRPr sz="3600" b="1">
                <a:latin typeface="Roboto" panose="020B0604020202020204" charset="0"/>
                <a:ea typeface="Roboto" panose="020B0604020202020204" charset="0"/>
              </a:defRPr>
            </a:lvl1pPr>
          </a:lstStyle>
          <a:p>
            <a:r>
              <a:rPr lang="en-US" sz="3600" b="0" i="0" u="none" dirty="0">
                <a:latin typeface="Roboto"/>
              </a:rPr>
              <a:t>Why </a:t>
            </a:r>
            <a:r>
              <a:rPr lang="en-US" b="0" dirty="0">
                <a:latin typeface="Roboto"/>
              </a:rPr>
              <a:t>We Do </a:t>
            </a:r>
            <a:r>
              <a:rPr lang="en-US" sz="3600" b="0" i="0" u="none" dirty="0">
                <a:latin typeface="Roboto"/>
              </a:rPr>
              <a:t>Financial Assessments</a:t>
            </a:r>
            <a:endParaRPr lang="en-GB" dirty="0"/>
          </a:p>
        </p:txBody>
      </p:sp>
      <p:sp>
        <p:nvSpPr>
          <p:cNvPr id="3" name="Content Placeholder 2">
            <a:extLst>
              <a:ext uri="{FF2B5EF4-FFF2-40B4-BE49-F238E27FC236}">
                <a16:creationId xmlns:a16="http://schemas.microsoft.com/office/drawing/2014/main" id="{61825047-6E35-46BB-A90A-BB75830FED05}"/>
              </a:ext>
            </a:extLst>
          </p:cNvPr>
          <p:cNvSpPr>
            <a:spLocks noGrp="1"/>
          </p:cNvSpPr>
          <p:nvPr>
            <p:ph sz="half" idx="1"/>
          </p:nvPr>
        </p:nvSpPr>
        <p:spPr>
          <a:xfrm>
            <a:off x="838200" y="1825625"/>
            <a:ext cx="5181600" cy="4351338"/>
          </a:xfrm>
        </p:spPr>
        <p:txBody>
          <a:bodyPr/>
          <a:lstStyle/>
          <a:p>
            <a:pPr marL="0" lvl="0" indent="0">
              <a:buNone/>
            </a:pPr>
            <a:r>
              <a:rPr lang="en-US" sz="2800" b="1" i="0" u="none" dirty="0">
                <a:latin typeface="Calibri"/>
              </a:rPr>
              <a:t>National </a:t>
            </a:r>
            <a:r>
              <a:rPr lang="en-US" sz="2800" b="1" i="0" u="none" dirty="0" err="1">
                <a:latin typeface="Calibri"/>
              </a:rPr>
              <a:t>guidlines</a:t>
            </a:r>
            <a:r>
              <a:rPr lang="en-US" sz="2800" b="1" i="0" u="none" dirty="0">
                <a:latin typeface="Calibri"/>
              </a:rPr>
              <a:t>:</a:t>
            </a:r>
            <a:endParaRPr dirty="0"/>
          </a:p>
          <a:p>
            <a:pPr marL="0" indent="0">
              <a:buNone/>
            </a:pPr>
            <a:r>
              <a:rPr lang="en-US" dirty="0">
                <a:solidFill>
                  <a:srgbClr val="000000"/>
                </a:solidFill>
                <a:latin typeface="Calibri" panose="020F0502020204030204" pitchFamily="34" charset="0"/>
              </a:rPr>
              <a:t>These</a:t>
            </a:r>
            <a:r>
              <a:rPr lang="en-US" dirty="0">
                <a:latin typeface="Calibri"/>
              </a:rPr>
              <a:t> assessments </a:t>
            </a:r>
            <a:r>
              <a:rPr lang="en-US" sz="2800" b="0" i="0" u="none" dirty="0">
                <a:latin typeface="Calibri"/>
              </a:rPr>
              <a:t>follow national </a:t>
            </a:r>
            <a:r>
              <a:rPr lang="en-US" dirty="0">
                <a:latin typeface="Calibri"/>
              </a:rPr>
              <a:t>law – Care Act 2014</a:t>
            </a:r>
            <a:r>
              <a:rPr lang="en-US" sz="2800" b="0" i="0" u="none" dirty="0">
                <a:latin typeface="Calibri"/>
              </a:rPr>
              <a:t>, not </a:t>
            </a:r>
            <a:r>
              <a:rPr lang="en-US" dirty="0">
                <a:latin typeface="Calibri"/>
              </a:rPr>
              <a:t>just </a:t>
            </a:r>
            <a:r>
              <a:rPr lang="en-US" sz="2800" b="0" i="0" u="none" dirty="0">
                <a:latin typeface="Calibri"/>
              </a:rPr>
              <a:t>local decisions.</a:t>
            </a:r>
            <a:endParaRPr lang="en-GB" dirty="0"/>
          </a:p>
          <a:p>
            <a:pPr marL="0" lvl="0" indent="0">
              <a:buNone/>
            </a:pPr>
            <a:r>
              <a:rPr lang="en-US" sz="2800" b="1" i="0" u="none" dirty="0">
                <a:latin typeface="Calibri"/>
              </a:rPr>
              <a:t>Local policy:</a:t>
            </a:r>
            <a:endParaRPr dirty="0"/>
          </a:p>
          <a:p>
            <a:pPr marL="0" indent="0">
              <a:buNone/>
            </a:pPr>
            <a:r>
              <a:rPr lang="en-US" sz="2800" b="0" i="0" u="none" dirty="0">
                <a:latin typeface="Calibri"/>
              </a:rPr>
              <a:t>Warwickshire's </a:t>
            </a:r>
            <a:r>
              <a:rPr lang="en-US" dirty="0">
                <a:latin typeface="Calibri"/>
              </a:rPr>
              <a:t>policy </a:t>
            </a:r>
            <a:r>
              <a:rPr lang="en-US" sz="2800" b="0" i="0" u="none" dirty="0">
                <a:latin typeface="Calibri"/>
              </a:rPr>
              <a:t>explains how </a:t>
            </a:r>
            <a:r>
              <a:rPr lang="en-US" dirty="0">
                <a:latin typeface="Calibri"/>
              </a:rPr>
              <a:t>we look at </a:t>
            </a:r>
            <a:r>
              <a:rPr lang="en-US" sz="2800" b="0" i="0" u="none" dirty="0">
                <a:latin typeface="Calibri"/>
              </a:rPr>
              <a:t>income, savings, and </a:t>
            </a:r>
            <a:r>
              <a:rPr lang="en-US" dirty="0">
                <a:latin typeface="Calibri"/>
              </a:rPr>
              <a:t>allowed </a:t>
            </a:r>
            <a:r>
              <a:rPr lang="en-US" sz="2800" b="0" i="0" u="none" dirty="0">
                <a:latin typeface="Calibri"/>
              </a:rPr>
              <a:t>expenses.</a:t>
            </a:r>
            <a:endParaRPr lang="en-GB" dirty="0"/>
          </a:p>
        </p:txBody>
      </p:sp>
      <p:sp>
        <p:nvSpPr>
          <p:cNvPr id="4" name="Content Placeholder 3">
            <a:extLst>
              <a:ext uri="{FF2B5EF4-FFF2-40B4-BE49-F238E27FC236}">
                <a16:creationId xmlns:a16="http://schemas.microsoft.com/office/drawing/2014/main" id="{AA2FBD88-9F44-4259-8ED4-3835FF885AE7}"/>
              </a:ext>
            </a:extLst>
          </p:cNvPr>
          <p:cNvSpPr>
            <a:spLocks noGrp="1"/>
          </p:cNvSpPr>
          <p:nvPr>
            <p:ph sz="half" idx="2"/>
          </p:nvPr>
        </p:nvSpPr>
        <p:spPr>
          <a:xfrm>
            <a:off x="6172200" y="1825625"/>
            <a:ext cx="5181600" cy="4351338"/>
          </a:xfrm>
        </p:spPr>
        <p:txBody>
          <a:bodyPr/>
          <a:lstStyle/>
          <a:p>
            <a:pPr marL="0" lvl="0" indent="0">
              <a:buNone/>
            </a:pPr>
            <a:r>
              <a:rPr lang="en-US" sz="2800" b="1" i="0" u="none" dirty="0">
                <a:latin typeface="Calibri"/>
              </a:rPr>
              <a:t>Fairness:</a:t>
            </a:r>
            <a:endParaRPr dirty="0"/>
          </a:p>
          <a:p>
            <a:pPr marL="0" indent="0">
              <a:buNone/>
            </a:pPr>
            <a:r>
              <a:rPr lang="en-US" sz="2800" b="0" i="0" u="none" dirty="0">
                <a:latin typeface="Calibri"/>
              </a:rPr>
              <a:t>People who can afford to </a:t>
            </a:r>
            <a:r>
              <a:rPr lang="en-US" dirty="0">
                <a:latin typeface="Calibri"/>
              </a:rPr>
              <a:t>pay may need to </a:t>
            </a:r>
            <a:r>
              <a:rPr lang="en-US" sz="2800" b="0" i="0" u="none" dirty="0">
                <a:latin typeface="Calibri"/>
              </a:rPr>
              <a:t>contribute</a:t>
            </a:r>
            <a:r>
              <a:rPr lang="en-US" dirty="0">
                <a:latin typeface="Calibri"/>
              </a:rPr>
              <a:t>. Others will not</a:t>
            </a:r>
            <a:r>
              <a:rPr lang="en-US" sz="2800" b="0" i="0" u="none" dirty="0">
                <a:latin typeface="Calibri"/>
              </a:rPr>
              <a:t> be asked to pay more than they reasonably </a:t>
            </a:r>
            <a:r>
              <a:rPr lang="en-US" dirty="0">
                <a:latin typeface="Calibri"/>
              </a:rPr>
              <a:t>can</a:t>
            </a:r>
            <a:r>
              <a:rPr lang="en-US" sz="2800" b="0" i="0" u="none" dirty="0">
                <a:latin typeface="Calibri"/>
              </a:rPr>
              <a:t>.</a:t>
            </a:r>
            <a:endParaRPr lang="en-GB" dirty="0"/>
          </a:p>
          <a:p>
            <a:pPr marL="0" lvl="0" indent="0">
              <a:buNone/>
            </a:pPr>
            <a:r>
              <a:rPr lang="en-US" sz="2800" b="1" i="0" u="none" dirty="0">
                <a:latin typeface="Calibri"/>
              </a:rPr>
              <a:t>Aim:</a:t>
            </a:r>
            <a:endParaRPr dirty="0"/>
          </a:p>
          <a:p>
            <a:pPr marL="0" indent="0">
              <a:buNone/>
            </a:pPr>
            <a:r>
              <a:rPr lang="en-US" dirty="0">
                <a:solidFill>
                  <a:srgbClr val="000000"/>
                </a:solidFill>
                <a:latin typeface="Calibri" panose="020F0502020204030204" pitchFamily="34" charset="0"/>
              </a:rPr>
              <a:t>To use one </a:t>
            </a:r>
            <a:r>
              <a:rPr lang="en-US" sz="2800" b="0" i="0" u="none" dirty="0">
                <a:latin typeface="Calibri"/>
              </a:rPr>
              <a:t>clear</a:t>
            </a:r>
            <a:r>
              <a:rPr lang="en-US" dirty="0">
                <a:latin typeface="Calibri"/>
              </a:rPr>
              <a:t> and fair way of working out</a:t>
            </a:r>
            <a:r>
              <a:rPr lang="en-US" sz="2800" b="0" i="0" u="none" dirty="0">
                <a:latin typeface="Calibri"/>
              </a:rPr>
              <a:t> care charges.</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C68F1-31C4-45A3-BD46-B7E2D8DEF0B7}"/>
              </a:ext>
            </a:extLst>
          </p:cNvPr>
          <p:cNvSpPr>
            <a:spLocks noGrp="1"/>
          </p:cNvSpPr>
          <p:nvPr>
            <p:ph type="title"/>
          </p:nvPr>
        </p:nvSpPr>
        <p:spPr/>
        <p:txBody>
          <a:bodyPr>
            <a:normAutofit/>
          </a:bodyPr>
          <a:lstStyle/>
          <a:p>
            <a:r>
              <a:rPr i="0" u="none" dirty="0">
                <a:latin typeface="+mj-lt"/>
              </a:rPr>
              <a:t>What </a:t>
            </a:r>
            <a:r>
              <a:rPr lang="en-US" dirty="0">
                <a:latin typeface="+mj-lt"/>
              </a:rPr>
              <a:t>Happens Next</a:t>
            </a:r>
            <a:endParaRPr lang="en-US" dirty="0"/>
          </a:p>
        </p:txBody>
      </p:sp>
      <p:sp>
        <p:nvSpPr>
          <p:cNvPr id="3" name="Text Placeholder 2">
            <a:extLst>
              <a:ext uri="{FF2B5EF4-FFF2-40B4-BE49-F238E27FC236}">
                <a16:creationId xmlns:a16="http://schemas.microsoft.com/office/drawing/2014/main" id="{B78ED30A-07EF-4F89-8DCF-C45CB3D24156}"/>
              </a:ext>
            </a:extLst>
          </p:cNvPr>
          <p:cNvSpPr>
            <a:spLocks noGrp="1"/>
          </p:cNvSpPr>
          <p:nvPr>
            <p:ph type="body" idx="1"/>
          </p:nvPr>
        </p:nvSpPr>
        <p:spPr/>
        <p:txBody>
          <a:bodyPr>
            <a:normAutofit/>
          </a:bodyPr>
          <a:lstStyle/>
          <a:p>
            <a:pPr marL="0" indent="0">
              <a:buNone/>
            </a:pPr>
            <a:r>
              <a:rPr sz="3200" b="0" i="0" u="none" dirty="0">
                <a:latin typeface="+mn-lt"/>
              </a:rPr>
              <a:t>Steps 1 and 2</a:t>
            </a:r>
            <a:endParaRPr sz="3200" dirty="0"/>
          </a:p>
        </p:txBody>
      </p:sp>
      <p:sp>
        <p:nvSpPr>
          <p:cNvPr id="4" name="Content Placeholder 3">
            <a:extLst>
              <a:ext uri="{FF2B5EF4-FFF2-40B4-BE49-F238E27FC236}">
                <a16:creationId xmlns:a16="http://schemas.microsoft.com/office/drawing/2014/main" id="{228E26CF-9899-4CB6-ADE1-F33F06F78379}"/>
              </a:ext>
            </a:extLst>
          </p:cNvPr>
          <p:cNvSpPr>
            <a:spLocks noGrp="1"/>
          </p:cNvSpPr>
          <p:nvPr>
            <p:ph sz="half" idx="2"/>
          </p:nvPr>
        </p:nvSpPr>
        <p:spPr/>
        <p:txBody>
          <a:bodyPr>
            <a:normAutofit fontScale="92500"/>
          </a:bodyPr>
          <a:lstStyle/>
          <a:p>
            <a:r>
              <a:rPr b="1" i="0" u="none" dirty="0">
                <a:latin typeface="+mn-lt"/>
              </a:rPr>
              <a:t>Support agreed:</a:t>
            </a:r>
            <a:r>
              <a:rPr b="0" i="0" u="none" dirty="0">
                <a:latin typeface="+mn-lt"/>
              </a:rPr>
              <a:t> </a:t>
            </a:r>
            <a:r>
              <a:rPr lang="en-US" dirty="0"/>
              <a:t>We start after </a:t>
            </a:r>
            <a:r>
              <a:rPr b="0" i="0" u="none" dirty="0">
                <a:latin typeface="+mn-lt"/>
              </a:rPr>
              <a:t>Adult Social Care </a:t>
            </a:r>
            <a:r>
              <a:rPr lang="en-US" dirty="0"/>
              <a:t>says </a:t>
            </a:r>
            <a:r>
              <a:rPr b="0" i="0" u="none" dirty="0">
                <a:latin typeface="+mn-lt"/>
              </a:rPr>
              <a:t>support is needed.</a:t>
            </a:r>
            <a:endParaRPr lang="en-GB" dirty="0">
              <a:latin typeface="+mn-lt"/>
            </a:endParaRPr>
          </a:p>
          <a:p>
            <a:r>
              <a:rPr b="1" i="0" u="none" dirty="0">
                <a:latin typeface="+mn-lt"/>
              </a:rPr>
              <a:t>Information collected:</a:t>
            </a:r>
            <a:r>
              <a:rPr b="0" i="0" u="none" dirty="0">
                <a:latin typeface="+mn-lt"/>
              </a:rPr>
              <a:t> </a:t>
            </a:r>
            <a:r>
              <a:rPr lang="en-US" dirty="0"/>
              <a:t>We gather the details </a:t>
            </a:r>
            <a:r>
              <a:rPr b="0" i="0" u="none" dirty="0">
                <a:latin typeface="+mn-lt"/>
              </a:rPr>
              <a:t>by phone, online, or </a:t>
            </a:r>
            <a:r>
              <a:rPr lang="en-US" dirty="0"/>
              <a:t>on </a:t>
            </a:r>
            <a:r>
              <a:rPr b="0" i="0" u="none" dirty="0">
                <a:latin typeface="+mn-lt"/>
              </a:rPr>
              <a:t>paper.</a:t>
            </a:r>
            <a:endParaRPr lang="en-GB" dirty="0">
              <a:latin typeface="+mn-lt"/>
            </a:endParaRPr>
          </a:p>
        </p:txBody>
      </p:sp>
      <p:sp>
        <p:nvSpPr>
          <p:cNvPr id="5" name="Text Placeholder 4">
            <a:extLst>
              <a:ext uri="{FF2B5EF4-FFF2-40B4-BE49-F238E27FC236}">
                <a16:creationId xmlns:a16="http://schemas.microsoft.com/office/drawing/2014/main" id="{436C82F0-874C-4C5A-9DAF-2FA07B6B4EBE}"/>
              </a:ext>
            </a:extLst>
          </p:cNvPr>
          <p:cNvSpPr>
            <a:spLocks noGrp="1"/>
          </p:cNvSpPr>
          <p:nvPr>
            <p:ph type="body" sz="quarter" idx="3"/>
          </p:nvPr>
        </p:nvSpPr>
        <p:spPr/>
        <p:txBody>
          <a:bodyPr>
            <a:normAutofit/>
          </a:bodyPr>
          <a:lstStyle/>
          <a:p>
            <a:pPr marL="0" indent="0">
              <a:buNone/>
            </a:pPr>
            <a:r>
              <a:rPr lang="en-GB" sz="3200" b="0" i="0" u="none" dirty="0">
                <a:latin typeface="+mn-lt"/>
              </a:rPr>
              <a:t>Steps 3 and 4</a:t>
            </a:r>
            <a:endParaRPr sz="3200" dirty="0"/>
          </a:p>
        </p:txBody>
      </p:sp>
      <p:sp>
        <p:nvSpPr>
          <p:cNvPr id="6" name="Content Placeholder 5">
            <a:extLst>
              <a:ext uri="{FF2B5EF4-FFF2-40B4-BE49-F238E27FC236}">
                <a16:creationId xmlns:a16="http://schemas.microsoft.com/office/drawing/2014/main" id="{6DBC7B6E-4F0E-4477-BCEF-6E2A51EB4673}"/>
              </a:ext>
            </a:extLst>
          </p:cNvPr>
          <p:cNvSpPr>
            <a:spLocks noGrp="1"/>
          </p:cNvSpPr>
          <p:nvPr>
            <p:ph sz="quarter" idx="4"/>
          </p:nvPr>
        </p:nvSpPr>
        <p:spPr/>
        <p:txBody>
          <a:bodyPr>
            <a:normAutofit fontScale="92500"/>
          </a:bodyPr>
          <a:lstStyle/>
          <a:p>
            <a:r>
              <a:rPr b="1" i="0" u="none" dirty="0">
                <a:latin typeface="+mn-lt"/>
              </a:rPr>
              <a:t>Evidence checked:</a:t>
            </a:r>
            <a:r>
              <a:rPr b="0" i="0" u="none" dirty="0">
                <a:latin typeface="+mn-lt"/>
              </a:rPr>
              <a:t> </a:t>
            </a:r>
            <a:r>
              <a:rPr lang="en-US" dirty="0"/>
              <a:t>We may ask for documents, </a:t>
            </a:r>
            <a:r>
              <a:rPr b="0" i="0" u="none" dirty="0">
                <a:latin typeface="+mn-lt"/>
              </a:rPr>
              <a:t>such as bank statements.</a:t>
            </a:r>
            <a:endParaRPr lang="en-GB" dirty="0">
              <a:latin typeface="+mn-lt"/>
            </a:endParaRPr>
          </a:p>
          <a:p>
            <a:r>
              <a:rPr b="1" i="0" u="none" dirty="0">
                <a:latin typeface="+mn-lt"/>
              </a:rPr>
              <a:t>Outcome confirmed:</a:t>
            </a:r>
            <a:r>
              <a:rPr b="0" i="0" u="none" dirty="0">
                <a:latin typeface="+mn-lt"/>
              </a:rPr>
              <a:t> </a:t>
            </a:r>
            <a:r>
              <a:rPr lang="en-US" dirty="0"/>
              <a:t>We tell you the result and </a:t>
            </a:r>
            <a:r>
              <a:rPr b="0" i="0" u="none" dirty="0">
                <a:latin typeface="+mn-lt"/>
              </a:rPr>
              <a:t>any amount</a:t>
            </a:r>
            <a:r>
              <a:rPr lang="en-US" dirty="0"/>
              <a:t> to pay via letter</a:t>
            </a:r>
            <a:r>
              <a:rPr b="0" i="0" u="none" dirty="0">
                <a:latin typeface="+mn-lt"/>
              </a:rPr>
              <a:t>.</a:t>
            </a:r>
            <a:r>
              <a:rPr lang="en-GB" b="0" i="0" u="none" dirty="0">
                <a:latin typeface="+mn-lt"/>
              </a:rPr>
              <a:t> Straight away if online.</a:t>
            </a:r>
            <a:endParaRPr lang="en-GB" dirty="0">
              <a:latin typeface="+mn-lt"/>
            </a:endParaRPr>
          </a:p>
          <a:p>
            <a:pPr marL="0" indent="0">
              <a:buNone/>
            </a:pPr>
            <a:r>
              <a:rPr b="1" i="0" u="none" dirty="0">
                <a:latin typeface="+mn-lt"/>
              </a:rPr>
              <a:t>Review note:</a:t>
            </a:r>
            <a:r>
              <a:rPr b="0" i="0" u="none" dirty="0">
                <a:latin typeface="+mn-lt"/>
              </a:rPr>
              <a:t> </a:t>
            </a:r>
            <a:r>
              <a:rPr lang="en-US" dirty="0"/>
              <a:t>It </a:t>
            </a:r>
            <a:r>
              <a:rPr b="0" i="0" u="none" dirty="0">
                <a:latin typeface="+mn-lt"/>
              </a:rPr>
              <a:t>can be </a:t>
            </a:r>
            <a:r>
              <a:rPr lang="en-US" dirty="0"/>
              <a:t>looked at again if things change or something seems wrong</a:t>
            </a:r>
            <a:r>
              <a:rPr b="0" i="0" u="none" dirty="0">
                <a:latin typeface="+mn-lt"/>
              </a:rPr>
              <a:t>.</a:t>
            </a:r>
            <a:endParaRPr dirty="0"/>
          </a:p>
        </p:txBody>
      </p:sp>
    </p:spTree>
    <p:extLst>
      <p:ext uri="{BB962C8B-B14F-4D97-AF65-F5344CB8AC3E}">
        <p14:creationId xmlns:p14="http://schemas.microsoft.com/office/powerpoint/2010/main" val="2637033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F08D1-8D21-4F7A-88C9-367FB1E6E347}"/>
              </a:ext>
            </a:extLst>
          </p:cNvPr>
          <p:cNvSpPr>
            <a:spLocks noGrp="1"/>
          </p:cNvSpPr>
          <p:nvPr>
            <p:ph type="title"/>
          </p:nvPr>
        </p:nvSpPr>
        <p:spPr>
          <a:xfrm>
            <a:off x="838200" y="563007"/>
            <a:ext cx="10515600" cy="754301"/>
          </a:xfrm>
        </p:spPr>
        <p:txBody>
          <a:bodyPr>
            <a:normAutofit/>
          </a:bodyPr>
          <a:lstStyle>
            <a:lvl1pPr>
              <a:defRPr sz="3600" b="1">
                <a:latin typeface="Roboto" panose="020B0604020202020204" charset="0"/>
                <a:ea typeface="Roboto" panose="020B0604020202020204" charset="0"/>
              </a:defRPr>
            </a:lvl1pPr>
          </a:lstStyle>
          <a:p>
            <a:r>
              <a:rPr lang="en-US" sz="3600" b="1" i="0" u="none" dirty="0">
                <a:latin typeface="Roboto"/>
              </a:rPr>
              <a:t>What </a:t>
            </a:r>
            <a:r>
              <a:rPr lang="en-US" dirty="0">
                <a:latin typeface="Roboto"/>
              </a:rPr>
              <a:t>to Have Ready</a:t>
            </a:r>
            <a:endParaRPr lang="en-US" dirty="0"/>
          </a:p>
        </p:txBody>
      </p:sp>
      <p:sp>
        <p:nvSpPr>
          <p:cNvPr id="3" name="Content Placeholder 2">
            <a:extLst>
              <a:ext uri="{FF2B5EF4-FFF2-40B4-BE49-F238E27FC236}">
                <a16:creationId xmlns:a16="http://schemas.microsoft.com/office/drawing/2014/main" id="{FE52D8CE-47C6-495D-A109-9B5D1644471E}"/>
              </a:ext>
            </a:extLst>
          </p:cNvPr>
          <p:cNvSpPr>
            <a:spLocks noGrp="1"/>
          </p:cNvSpPr>
          <p:nvPr>
            <p:ph idx="1"/>
          </p:nvPr>
        </p:nvSpPr>
        <p:spPr>
          <a:xfrm>
            <a:off x="525780" y="1394460"/>
            <a:ext cx="10828020" cy="4523423"/>
          </a:xfrm>
        </p:spPr>
        <p:txBody>
          <a:bodyPr>
            <a:normAutofit/>
          </a:bodyPr>
          <a:lstStyle/>
          <a:p>
            <a:pPr marL="0" indent="0">
              <a:buNone/>
            </a:pPr>
            <a:r>
              <a:rPr lang="en-US" sz="2800" b="0" i="0" u="none" dirty="0">
                <a:latin typeface="Calibri"/>
              </a:rPr>
              <a:t>Having </a:t>
            </a:r>
            <a:r>
              <a:rPr lang="en-US" dirty="0">
                <a:latin typeface="Calibri"/>
              </a:rPr>
              <a:t>a few key details </a:t>
            </a:r>
            <a:r>
              <a:rPr lang="en-US" sz="2800" b="0" i="0" u="none" dirty="0">
                <a:latin typeface="Calibri"/>
              </a:rPr>
              <a:t>ready can help </a:t>
            </a:r>
            <a:r>
              <a:rPr lang="en-US" dirty="0">
                <a:latin typeface="Calibri"/>
              </a:rPr>
              <a:t>make things quicker </a:t>
            </a:r>
            <a:r>
              <a:rPr lang="en-US" sz="2800" b="0" i="0" u="none" dirty="0">
                <a:latin typeface="Calibri"/>
              </a:rPr>
              <a:t>and </a:t>
            </a:r>
            <a:r>
              <a:rPr lang="en-US" dirty="0">
                <a:latin typeface="Calibri"/>
              </a:rPr>
              <a:t>easier</a:t>
            </a:r>
            <a:r>
              <a:rPr lang="en-US" sz="2800" b="0" i="0" u="none" dirty="0">
                <a:latin typeface="Calibri"/>
              </a:rPr>
              <a:t>.</a:t>
            </a:r>
            <a:endParaRPr lang="en-GB" dirty="0"/>
          </a:p>
          <a:p>
            <a:pPr lvl="0"/>
            <a:r>
              <a:rPr lang="en-US" sz="2800" b="1" i="0" u="none" dirty="0">
                <a:latin typeface="Calibri"/>
              </a:rPr>
              <a:t>Income details</a:t>
            </a:r>
            <a:r>
              <a:rPr lang="en-US" sz="2800" b="0" i="0" u="none" dirty="0">
                <a:latin typeface="Calibri"/>
              </a:rPr>
              <a:t> — Pensions, benefits, and other regular income.</a:t>
            </a:r>
            <a:endParaRPr sz="2800" dirty="0">
              <a:latin typeface="Calibri"/>
            </a:endParaRPr>
          </a:p>
          <a:p>
            <a:pPr lvl="0"/>
            <a:r>
              <a:rPr lang="en-US" sz="2800" b="1" i="0" u="none" dirty="0">
                <a:latin typeface="Calibri"/>
              </a:rPr>
              <a:t>Savings and account information</a:t>
            </a:r>
            <a:r>
              <a:rPr lang="en-US" sz="2800" b="0" i="0" u="none" dirty="0">
                <a:latin typeface="Calibri"/>
              </a:rPr>
              <a:t> — Savings, capital, bonds, shares and bank or building society </a:t>
            </a:r>
            <a:r>
              <a:rPr lang="en-US" dirty="0">
                <a:latin typeface="Calibri"/>
              </a:rPr>
              <a:t>details</a:t>
            </a:r>
            <a:r>
              <a:rPr lang="en-US" sz="2800" b="0" i="0" u="none" dirty="0">
                <a:latin typeface="Calibri"/>
              </a:rPr>
              <a:t>.</a:t>
            </a:r>
            <a:endParaRPr sz="2800" dirty="0">
              <a:latin typeface="Calibri"/>
            </a:endParaRPr>
          </a:p>
          <a:p>
            <a:r>
              <a:rPr lang="en-US" sz="2800" b="1" i="0" u="none" dirty="0">
                <a:latin typeface="Calibri"/>
              </a:rPr>
              <a:t>Relevant expense evidence</a:t>
            </a:r>
            <a:r>
              <a:rPr lang="en-US" sz="2800" b="0" i="0" u="none" dirty="0">
                <a:latin typeface="Calibri"/>
              </a:rPr>
              <a:t> — </a:t>
            </a:r>
            <a:r>
              <a:rPr lang="en-GB" sz="2800" b="0" i="0" u="none" dirty="0">
                <a:latin typeface="Calibri"/>
              </a:rPr>
              <a:t>Rent book / mortgage statements, Council Tax bill, Fuel / utility bills, Housing Benefit / Council Tax Support award letters, Receipts for purchase of any disability aids or equipment, Receipts for any property adaptations due to disabilities</a:t>
            </a:r>
            <a:endParaRPr lang="en-GB" sz="2800" dirty="0">
              <a:latin typeface="Calibri"/>
            </a:endParaRPr>
          </a:p>
          <a:p>
            <a:pPr marL="0" indent="0">
              <a:buNone/>
            </a:pPr>
            <a:r>
              <a:rPr lang="en-GB" dirty="0">
                <a:solidFill>
                  <a:srgbClr val="000000"/>
                </a:solidFill>
                <a:latin typeface="Calibri" panose="020F0502020204030204" pitchFamily="34" charset="0"/>
              </a:rPr>
              <a:t>Correct and up-to-date </a:t>
            </a:r>
            <a:r>
              <a:rPr lang="en-US" sz="2800" b="0" i="0" u="none" dirty="0">
                <a:latin typeface="Calibri"/>
              </a:rPr>
              <a:t>information </a:t>
            </a:r>
            <a:r>
              <a:rPr lang="en-US" dirty="0">
                <a:latin typeface="Calibri"/>
              </a:rPr>
              <a:t>can help us complete </a:t>
            </a:r>
            <a:r>
              <a:rPr lang="en-US" sz="2800" b="0" i="0" u="none" dirty="0">
                <a:latin typeface="Calibri"/>
              </a:rPr>
              <a:t>the assessment </a:t>
            </a:r>
            <a:r>
              <a:rPr lang="en-US" dirty="0">
                <a:latin typeface="Calibri"/>
              </a:rPr>
              <a:t>without delay</a:t>
            </a:r>
            <a:r>
              <a:rPr lang="en-US" sz="2800" b="0" i="0" u="none" dirty="0">
                <a:latin typeface="Calibri"/>
              </a:rPr>
              <a:t>.</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C68F1-31C4-45A3-BD46-B7E2D8DEF0B7}"/>
              </a:ext>
            </a:extLst>
          </p:cNvPr>
          <p:cNvSpPr>
            <a:spLocks noGrp="1"/>
          </p:cNvSpPr>
          <p:nvPr>
            <p:ph type="title"/>
          </p:nvPr>
        </p:nvSpPr>
        <p:spPr/>
        <p:txBody>
          <a:bodyPr/>
          <a:lstStyle/>
          <a:p>
            <a:pPr marL="0" indent="0">
              <a:buNone/>
            </a:pPr>
            <a:r>
              <a:rPr sz="3600" i="0" u="none" dirty="0">
                <a:latin typeface="+mj-lt"/>
              </a:rPr>
              <a:t>Timescales and next steps</a:t>
            </a:r>
            <a:endParaRPr dirty="0"/>
          </a:p>
        </p:txBody>
      </p:sp>
      <p:sp>
        <p:nvSpPr>
          <p:cNvPr id="3" name="Text Placeholder 2">
            <a:extLst>
              <a:ext uri="{FF2B5EF4-FFF2-40B4-BE49-F238E27FC236}">
                <a16:creationId xmlns:a16="http://schemas.microsoft.com/office/drawing/2014/main" id="{B78ED30A-07EF-4F89-8DCF-C45CB3D24156}"/>
              </a:ext>
            </a:extLst>
          </p:cNvPr>
          <p:cNvSpPr>
            <a:spLocks noGrp="1"/>
          </p:cNvSpPr>
          <p:nvPr>
            <p:ph type="body" idx="1"/>
          </p:nvPr>
        </p:nvSpPr>
        <p:spPr/>
        <p:txBody>
          <a:bodyPr/>
          <a:lstStyle/>
          <a:p>
            <a:pPr marL="0" indent="0">
              <a:buNone/>
            </a:pPr>
            <a:r>
              <a:rPr sz="2800" b="0" i="0" u="none" dirty="0">
                <a:latin typeface="+mn-lt"/>
              </a:rPr>
              <a:t>Steps 1–2</a:t>
            </a:r>
            <a:endParaRPr dirty="0"/>
          </a:p>
        </p:txBody>
      </p:sp>
      <p:sp>
        <p:nvSpPr>
          <p:cNvPr id="4" name="Content Placeholder 3">
            <a:extLst>
              <a:ext uri="{FF2B5EF4-FFF2-40B4-BE49-F238E27FC236}">
                <a16:creationId xmlns:a16="http://schemas.microsoft.com/office/drawing/2014/main" id="{228E26CF-9899-4CB6-ADE1-F33F06F78379}"/>
              </a:ext>
            </a:extLst>
          </p:cNvPr>
          <p:cNvSpPr>
            <a:spLocks noGrp="1"/>
          </p:cNvSpPr>
          <p:nvPr>
            <p:ph sz="half" idx="2"/>
          </p:nvPr>
        </p:nvSpPr>
        <p:spPr/>
        <p:txBody>
          <a:bodyPr/>
          <a:lstStyle/>
          <a:p>
            <a:r>
              <a:rPr sz="2800" b="1" i="0" u="none" dirty="0">
                <a:latin typeface="+mn-lt"/>
              </a:rPr>
              <a:t>Information received:</a:t>
            </a:r>
            <a:r>
              <a:rPr sz="2800" b="0" i="0" u="none" dirty="0">
                <a:latin typeface="+mn-lt"/>
              </a:rPr>
              <a:t> </a:t>
            </a:r>
            <a:r>
              <a:rPr lang="en-US" dirty="0"/>
              <a:t>We start the assessment when we have the </a:t>
            </a:r>
            <a:r>
              <a:rPr sz="2800" b="0" i="0" u="none" dirty="0">
                <a:latin typeface="+mn-lt"/>
              </a:rPr>
              <a:t>information </a:t>
            </a:r>
            <a:r>
              <a:rPr lang="en-US" dirty="0"/>
              <a:t>we need</a:t>
            </a:r>
            <a:r>
              <a:rPr sz="2800" b="0" i="0" u="none" dirty="0">
                <a:latin typeface="+mn-lt"/>
              </a:rPr>
              <a:t>.</a:t>
            </a:r>
            <a:endParaRPr lang="en-GB" sz="2800" dirty="0">
              <a:latin typeface="+mn-lt"/>
            </a:endParaRPr>
          </a:p>
          <a:p>
            <a:r>
              <a:rPr sz="2800" b="1" i="0" u="none" dirty="0">
                <a:latin typeface="+mn-lt"/>
              </a:rPr>
              <a:t>Outcome issued:</a:t>
            </a:r>
            <a:r>
              <a:rPr sz="2800" b="0" i="0" u="none" dirty="0">
                <a:latin typeface="+mn-lt"/>
              </a:rPr>
              <a:t> </a:t>
            </a:r>
            <a:r>
              <a:rPr lang="en-US" dirty="0"/>
              <a:t>We </a:t>
            </a:r>
            <a:r>
              <a:rPr sz="2800" b="0" i="0" u="none" dirty="0">
                <a:latin typeface="+mn-lt"/>
              </a:rPr>
              <a:t>then </a:t>
            </a:r>
            <a:r>
              <a:rPr lang="en-US" dirty="0"/>
              <a:t>send written confirmation</a:t>
            </a:r>
            <a:r>
              <a:rPr sz="2800" b="0" i="0" u="none" dirty="0">
                <a:latin typeface="+mn-lt"/>
              </a:rPr>
              <a:t>.</a:t>
            </a:r>
            <a:endParaRPr lang="en-GB" sz="2800" dirty="0">
              <a:latin typeface="+mn-lt"/>
            </a:endParaRPr>
          </a:p>
        </p:txBody>
      </p:sp>
      <p:sp>
        <p:nvSpPr>
          <p:cNvPr id="5" name="Text Placeholder 4">
            <a:extLst>
              <a:ext uri="{FF2B5EF4-FFF2-40B4-BE49-F238E27FC236}">
                <a16:creationId xmlns:a16="http://schemas.microsoft.com/office/drawing/2014/main" id="{436C82F0-874C-4C5A-9DAF-2FA07B6B4EBE}"/>
              </a:ext>
            </a:extLst>
          </p:cNvPr>
          <p:cNvSpPr>
            <a:spLocks noGrp="1"/>
          </p:cNvSpPr>
          <p:nvPr>
            <p:ph type="body" sz="quarter" idx="3"/>
          </p:nvPr>
        </p:nvSpPr>
        <p:spPr/>
        <p:txBody>
          <a:bodyPr/>
          <a:lstStyle/>
          <a:p>
            <a:pPr marL="0" indent="0">
              <a:buNone/>
            </a:pPr>
            <a:r>
              <a:rPr sz="2800" b="0" i="0" u="none">
                <a:latin typeface="+mn-lt"/>
              </a:rPr>
              <a:t>Steps 3–4</a:t>
            </a:r>
            <a:endParaRPr/>
          </a:p>
        </p:txBody>
      </p:sp>
      <p:sp>
        <p:nvSpPr>
          <p:cNvPr id="6" name="Content Placeholder 5">
            <a:extLst>
              <a:ext uri="{FF2B5EF4-FFF2-40B4-BE49-F238E27FC236}">
                <a16:creationId xmlns:a16="http://schemas.microsoft.com/office/drawing/2014/main" id="{6DBC7B6E-4F0E-4477-BCEF-6E2A51EB4673}"/>
              </a:ext>
            </a:extLst>
          </p:cNvPr>
          <p:cNvSpPr>
            <a:spLocks noGrp="1"/>
          </p:cNvSpPr>
          <p:nvPr>
            <p:ph sz="quarter" idx="4"/>
          </p:nvPr>
        </p:nvSpPr>
        <p:spPr/>
        <p:txBody>
          <a:bodyPr/>
          <a:lstStyle/>
          <a:p>
            <a:r>
              <a:rPr lang="en-GB" b="1" dirty="0"/>
              <a:t>No package of care in place:</a:t>
            </a:r>
            <a:r>
              <a:rPr lang="en-GB" dirty="0"/>
              <a:t> you will need to contact Adult Social Care to discuss this</a:t>
            </a:r>
          </a:p>
          <a:p>
            <a:r>
              <a:rPr lang="en-GB" sz="2800" b="1" dirty="0">
                <a:latin typeface="+mn-lt"/>
              </a:rPr>
              <a:t>Package already agreed</a:t>
            </a:r>
            <a:r>
              <a:rPr lang="en-GB" sz="2800" dirty="0">
                <a:latin typeface="+mn-lt"/>
              </a:rPr>
              <a:t>: </a:t>
            </a:r>
            <a:r>
              <a:rPr lang="en-GB" dirty="0"/>
              <a:t>invoices will be issued 4 weekly in arrears</a:t>
            </a:r>
            <a:endParaRPr lang="en-GB" sz="2800" dirty="0">
              <a:latin typeface="+mn-lt"/>
            </a:endParaRPr>
          </a:p>
        </p:txBody>
      </p:sp>
    </p:spTree>
    <p:extLst>
      <p:ext uri="{BB962C8B-B14F-4D97-AF65-F5344CB8AC3E}">
        <p14:creationId xmlns:p14="http://schemas.microsoft.com/office/powerpoint/2010/main" val="2637033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DAAE9-3346-459F-8911-BB1D2E00DCBF}"/>
              </a:ext>
            </a:extLst>
          </p:cNvPr>
          <p:cNvSpPr>
            <a:spLocks noGrp="1"/>
          </p:cNvSpPr>
          <p:nvPr>
            <p:ph type="title"/>
          </p:nvPr>
        </p:nvSpPr>
        <p:spPr/>
        <p:txBody>
          <a:bodyPr>
            <a:normAutofit/>
          </a:bodyPr>
          <a:lstStyle>
            <a:lvl1pPr>
              <a:defRPr sz="3600" b="1">
                <a:latin typeface="Roboto" panose="020B0604020202020204" charset="0"/>
                <a:ea typeface="Roboto" panose="020B0604020202020204" charset="0"/>
              </a:defRPr>
            </a:lvl1pPr>
          </a:lstStyle>
          <a:p>
            <a:pPr marL="0" indent="0">
              <a:buNone/>
            </a:pPr>
            <a:r>
              <a:rPr lang="en-US" sz="3600" i="0" u="none" dirty="0">
                <a:latin typeface="Roboto"/>
              </a:rPr>
              <a:t>Choices and options</a:t>
            </a:r>
            <a:endParaRPr dirty="0"/>
          </a:p>
        </p:txBody>
      </p:sp>
      <p:sp>
        <p:nvSpPr>
          <p:cNvPr id="3" name="Content Placeholder 2">
            <a:extLst>
              <a:ext uri="{FF2B5EF4-FFF2-40B4-BE49-F238E27FC236}">
                <a16:creationId xmlns:a16="http://schemas.microsoft.com/office/drawing/2014/main" id="{61825047-6E35-46BB-A90A-BB75830FED05}"/>
              </a:ext>
            </a:extLst>
          </p:cNvPr>
          <p:cNvSpPr>
            <a:spLocks noGrp="1"/>
          </p:cNvSpPr>
          <p:nvPr>
            <p:ph sz="half" idx="1"/>
          </p:nvPr>
        </p:nvSpPr>
        <p:spPr>
          <a:xfrm>
            <a:off x="838200" y="1825625"/>
            <a:ext cx="5181600" cy="4351338"/>
          </a:xfrm>
        </p:spPr>
        <p:txBody>
          <a:bodyPr/>
          <a:lstStyle/>
          <a:p>
            <a:r>
              <a:rPr lang="en-US" dirty="0">
                <a:latin typeface="Calibri"/>
              </a:rPr>
              <a:t>Have </a:t>
            </a:r>
            <a:r>
              <a:rPr lang="en-US" sz="2800" b="0" i="0" u="none" dirty="0">
                <a:latin typeface="Calibri"/>
              </a:rPr>
              <a:t>a full assessment to determine contribution</a:t>
            </a:r>
            <a:endParaRPr lang="en-GB" sz="2800" dirty="0">
              <a:latin typeface="Calibri"/>
            </a:endParaRPr>
          </a:p>
          <a:p>
            <a:pPr lvl="1"/>
            <a:r>
              <a:rPr lang="en-GB" dirty="0">
                <a:solidFill>
                  <a:srgbClr val="000000"/>
                </a:solidFill>
                <a:latin typeface="Calibri" panose="020F0502020204030204" pitchFamily="34" charset="0"/>
              </a:rPr>
              <a:t>You</a:t>
            </a:r>
            <a:r>
              <a:rPr lang="en-GB" dirty="0">
                <a:latin typeface="Calibri"/>
              </a:rPr>
              <a:t> can share </a:t>
            </a:r>
            <a:r>
              <a:rPr lang="en-US" sz="2400" b="0" i="0" u="none" dirty="0">
                <a:latin typeface="Calibri"/>
              </a:rPr>
              <a:t>details by post, </a:t>
            </a:r>
            <a:r>
              <a:rPr lang="en-US" dirty="0">
                <a:latin typeface="Calibri"/>
              </a:rPr>
              <a:t>phone</a:t>
            </a:r>
            <a:r>
              <a:rPr lang="en-US" sz="2400" b="0" i="0" u="none" dirty="0">
                <a:latin typeface="Calibri"/>
              </a:rPr>
              <a:t>, or online.</a:t>
            </a:r>
            <a:endParaRPr lang="en-US" b="0" i="0" u="none" dirty="0">
              <a:latin typeface="Calibri"/>
            </a:endParaRPr>
          </a:p>
          <a:p>
            <a:r>
              <a:rPr lang="en-GB" dirty="0"/>
              <a:t>Choose not to share information/agree to pay for all charges</a:t>
            </a:r>
          </a:p>
          <a:p>
            <a:pPr lvl="1"/>
            <a:r>
              <a:rPr lang="en-GB" dirty="0">
                <a:solidFill>
                  <a:srgbClr val="000000"/>
                </a:solidFill>
                <a:latin typeface="Calibri" panose="020F0502020204030204" pitchFamily="34" charset="0"/>
              </a:rPr>
              <a:t>You</a:t>
            </a:r>
            <a:r>
              <a:rPr lang="en-GB" dirty="0"/>
              <a:t> may need to pay the full cost.</a:t>
            </a:r>
          </a:p>
          <a:p>
            <a:pPr marL="457200" lvl="1" indent="0">
              <a:buNone/>
            </a:pPr>
            <a:endParaRPr lang="en-US" sz="2400" b="0" i="0" u="none" dirty="0">
              <a:latin typeface="Calibri"/>
            </a:endParaRPr>
          </a:p>
        </p:txBody>
      </p:sp>
      <p:sp>
        <p:nvSpPr>
          <p:cNvPr id="4" name="Content Placeholder 3">
            <a:extLst>
              <a:ext uri="{FF2B5EF4-FFF2-40B4-BE49-F238E27FC236}">
                <a16:creationId xmlns:a16="http://schemas.microsoft.com/office/drawing/2014/main" id="{AA2FBD88-9F44-4259-8ED4-3835FF885AE7}"/>
              </a:ext>
            </a:extLst>
          </p:cNvPr>
          <p:cNvSpPr>
            <a:spLocks noGrp="1"/>
          </p:cNvSpPr>
          <p:nvPr>
            <p:ph sz="half" idx="2"/>
          </p:nvPr>
        </p:nvSpPr>
        <p:spPr>
          <a:xfrm>
            <a:off x="6172200" y="1825625"/>
            <a:ext cx="5181600" cy="4351338"/>
          </a:xfrm>
        </p:spPr>
        <p:txBody>
          <a:bodyPr/>
          <a:lstStyle/>
          <a:p>
            <a:pPr lvl="0"/>
            <a:r>
              <a:rPr lang="en-US" sz="2800" b="0" i="0" u="none" dirty="0">
                <a:latin typeface="Calibri"/>
              </a:rPr>
              <a:t>Get advice and ask questions</a:t>
            </a:r>
            <a:endParaRPr sz="2800" dirty="0">
              <a:latin typeface="Calibri"/>
            </a:endParaRPr>
          </a:p>
          <a:p>
            <a:pPr lvl="1"/>
            <a:r>
              <a:rPr lang="en-US" dirty="0">
                <a:latin typeface="Calibri"/>
              </a:rPr>
              <a:t>You can ask for independent </a:t>
            </a:r>
            <a:r>
              <a:rPr lang="en-US" sz="2400" b="0" i="0" u="none" dirty="0">
                <a:latin typeface="Calibri"/>
              </a:rPr>
              <a:t>advice at any stage.</a:t>
            </a:r>
          </a:p>
          <a:p>
            <a:pPr marL="457200" lvl="1" indent="0">
              <a:buNone/>
            </a:pPr>
            <a:endParaRPr sz="2400" dirty="0">
              <a:latin typeface="Calibri"/>
            </a:endParaRPr>
          </a:p>
          <a:p>
            <a:r>
              <a:rPr lang="en-GB" dirty="0">
                <a:solidFill>
                  <a:srgbClr val="000000"/>
                </a:solidFill>
                <a:latin typeface="Calibri" panose="020F0502020204030204" pitchFamily="34" charset="0"/>
              </a:rPr>
              <a:t>We cannot help or discuss care needs/packages of care. This is for Adult Social Care and Social Workers</a:t>
            </a:r>
            <a:endParaRPr sz="2400" dirty="0">
              <a:latin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F83C2-070C-439D-B0AD-033BEBF2237E}"/>
              </a:ext>
            </a:extLst>
          </p:cNvPr>
          <p:cNvSpPr>
            <a:spLocks noGrp="1"/>
          </p:cNvSpPr>
          <p:nvPr>
            <p:ph type="title"/>
          </p:nvPr>
        </p:nvSpPr>
        <p:spPr>
          <a:xfrm>
            <a:off x="839788" y="457200"/>
            <a:ext cx="3932237" cy="1600200"/>
          </a:xfrm>
        </p:spPr>
        <p:txBody>
          <a:bodyPr anchor="b">
            <a:normAutofit/>
          </a:bodyPr>
          <a:lstStyle>
            <a:lvl1pPr>
              <a:defRPr sz="3200" b="1">
                <a:latin typeface="Roboto" panose="020B0604020202020204" charset="0"/>
                <a:ea typeface="Roboto" panose="020B0604020202020204" charset="0"/>
              </a:defRPr>
            </a:lvl1pPr>
          </a:lstStyle>
          <a:p>
            <a:pPr marL="0" indent="0">
              <a:buNone/>
            </a:pPr>
            <a:r>
              <a:rPr lang="en-US" sz="3600" b="1" i="0" u="none" dirty="0" err="1">
                <a:latin typeface="+mn-lt"/>
                <a:ea typeface="Roboto" panose="02000000000000000000" pitchFamily="2" charset="0"/>
                <a:cs typeface="Roboto" panose="02000000000000000000" pitchFamily="2" charset="0"/>
              </a:rPr>
              <a:t>BetterCare</a:t>
            </a:r>
            <a:r>
              <a:rPr lang="en-US" sz="3600" b="1" i="0" u="none" dirty="0">
                <a:latin typeface="+mn-lt"/>
                <a:ea typeface="Roboto" panose="02000000000000000000" pitchFamily="2" charset="0"/>
                <a:cs typeface="Roboto" panose="02000000000000000000" pitchFamily="2" charset="0"/>
              </a:rPr>
              <a:t> Finance</a:t>
            </a:r>
            <a:endParaRPr sz="3600" dirty="0">
              <a:latin typeface="+mn-lt"/>
              <a:ea typeface="Roboto" panose="02000000000000000000" pitchFamily="2" charset="0"/>
              <a:cs typeface="Roboto" panose="02000000000000000000" pitchFamily="2" charset="0"/>
            </a:endParaRPr>
          </a:p>
        </p:txBody>
      </p:sp>
      <p:pic>
        <p:nvPicPr>
          <p:cNvPr id="3" name="Picture Placeholder 2" descr="A simple, accessible digital self-service portal shown on a laptop and tablet, with clean screens for secure online financial information entry for public services; modern, professional, trustworthy style with a minimal interface.">
            <a:extLst>
              <a:ext uri="{FF2B5EF4-FFF2-40B4-BE49-F238E27FC236}">
                <a16:creationId xmlns:a16="http://schemas.microsoft.com/office/drawing/2014/main" id="{61A8B75C-0000-0000-0000-000000000000}"/>
              </a:ext>
            </a:extLst>
          </p:cNvPr>
          <p:cNvPicPr>
            <a:picLocks noChangeAspect="1"/>
          </p:cNvPicPr>
          <p:nvPr/>
        </p:nvPicPr>
        <p:blipFill>
          <a:blip r:embed="rId3"/>
          <a:srcRect l="3808" r="11718"/>
          <a:stretch>
            <a:fillRect/>
          </a:stretch>
        </p:blipFill>
        <p:spPr>
          <a:xfrm>
            <a:off x="5183188" y="987425"/>
            <a:ext cx="6172200" cy="4873625"/>
          </a:xfrm>
          <a:prstGeom prst="rect">
            <a:avLst/>
          </a:prstGeom>
        </p:spPr>
      </p:pic>
      <p:sp>
        <p:nvSpPr>
          <p:cNvPr id="4" name="Text Placeholder 3">
            <a:extLst>
              <a:ext uri="{FF2B5EF4-FFF2-40B4-BE49-F238E27FC236}">
                <a16:creationId xmlns:a16="http://schemas.microsoft.com/office/drawing/2014/main" id="{4A17F4E9-4056-4945-B2B3-3E4AB12C57AB}"/>
              </a:ext>
            </a:extLst>
          </p:cNvPr>
          <p:cNvSpPr>
            <a:spLocks noGrp="1"/>
          </p:cNvSpPr>
          <p:nvPr>
            <p:ph type="body" sz="half" idx="2"/>
          </p:nvPr>
        </p:nvSpPr>
        <p:spPr>
          <a:xfrm>
            <a:off x="137160" y="2057400"/>
            <a:ext cx="4634865" cy="3811588"/>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buNone/>
            </a:pPr>
            <a:r>
              <a:rPr lang="en-US" sz="2400" b="1" i="0" u="none" dirty="0"/>
              <a:t>How it helps</a:t>
            </a:r>
            <a:endParaRPr sz="2400" dirty="0"/>
          </a:p>
          <a:p>
            <a:r>
              <a:rPr lang="en-US" sz="2400" dirty="0">
                <a:solidFill>
                  <a:srgbClr val="000000"/>
                </a:solidFill>
              </a:rPr>
              <a:t>An</a:t>
            </a:r>
            <a:r>
              <a:rPr lang="en-US" sz="2400" dirty="0"/>
              <a:t> online </a:t>
            </a:r>
            <a:r>
              <a:rPr lang="en-US" sz="2400" b="0" i="0" u="none" dirty="0"/>
              <a:t>way to </a:t>
            </a:r>
            <a:r>
              <a:rPr lang="en-US" sz="2400" dirty="0"/>
              <a:t>share </a:t>
            </a:r>
            <a:r>
              <a:rPr lang="en-US" sz="2400" b="0" i="0" u="none" dirty="0"/>
              <a:t>financial information with the Council</a:t>
            </a:r>
            <a:endParaRPr lang="en-GB" sz="2400" dirty="0"/>
          </a:p>
          <a:p>
            <a:r>
              <a:rPr lang="en-GB" sz="2400" dirty="0">
                <a:solidFill>
                  <a:srgbClr val="000000"/>
                </a:solidFill>
              </a:rPr>
              <a:t>Makes </a:t>
            </a:r>
            <a:r>
              <a:rPr lang="en-US" sz="2400" b="0" i="0" u="none" dirty="0"/>
              <a:t>the process </a:t>
            </a:r>
            <a:r>
              <a:rPr lang="en-US" sz="2400" dirty="0"/>
              <a:t>quicker allowing for decisions to be made sooner</a:t>
            </a:r>
          </a:p>
          <a:p>
            <a:r>
              <a:rPr lang="en-US" sz="2400" dirty="0"/>
              <a:t>Gives an indicative contribution amount at the end of the form, reducing outcome wait times</a:t>
            </a:r>
          </a:p>
        </p:txBody>
      </p:sp>
    </p:spTree>
  </p:cSld>
  <p:clrMapOvr>
    <a:masterClrMapping/>
  </p:clrMapOvr>
</p:sld>
</file>

<file path=ppt/theme/theme1.xml><?xml version="1.0" encoding="utf-8"?>
<a:theme xmlns:a="http://schemas.openxmlformats.org/drawingml/2006/main" name="WCC Best Warwickshi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CC Green Foot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f36226996675478285decb82353bbd3c xmlns="78a9e8ab-f1c3-4d40-985a-93fd8ee92998">
      <Terms xmlns="http://schemas.microsoft.com/office/infopath/2007/PartnerControls"/>
    </f36226996675478285decb82353bbd3c>
    <DisposalDate xmlns="78a9e8ab-f1c3-4d40-985a-93fd8ee92998" xsi:nil="true"/>
    <l9b9e22c36cb44fca76c18eb4ce001f3 xmlns="78a9e8ab-f1c3-4d40-985a-93fd8ee92998">
      <Terms xmlns="http://schemas.microsoft.com/office/infopath/2007/PartnerControls">
        <TermInfo xmlns="http://schemas.microsoft.com/office/infopath/2007/PartnerControls">
          <TermName xmlns="http://schemas.microsoft.com/office/infopath/2007/PartnerControls">Warwickshire</TermName>
          <TermId xmlns="http://schemas.microsoft.com/office/infopath/2007/PartnerControls">748e06bf-4d1a-4a4c-bcd9-5803f35d29e0</TermId>
        </TermInfo>
      </Terms>
    </l9b9e22c36cb44fca76c18eb4ce001f3>
    <PublicDocumentUrl xmlns="78a9e8ab-f1c3-4d40-985a-93fd8ee92998">
      <Url>https://api.warwickshire.gov.uk/documents/WCCC-1980322935-2043</Url>
      <Description>Link</Description>
    </PublicDocumentUrl>
    <DocumentStatus xmlns="78a9e8ab-f1c3-4d40-985a-93fd8ee92998">Active</DocumentStatus>
    <gfbd317b6d45488ba6923c9499396db1 xmlns="78a9e8ab-f1c3-4d40-985a-93fd8ee92998">
      <Terms xmlns="http://schemas.microsoft.com/office/infopath/2007/PartnerControls"/>
    </gfbd317b6d45488ba6923c9499396db1>
    <m6f1b19d255b4c43ac68d7531f76a7f7 xmlns="78a9e8ab-f1c3-4d40-985a-93fd8ee92998">
      <Terms xmlns="http://schemas.microsoft.com/office/infopath/2007/PartnerControls">
        <TermInfo xmlns="http://schemas.microsoft.com/office/infopath/2007/PartnerControls">
          <TermName xmlns="http://schemas.microsoft.com/office/infopath/2007/PartnerControls">Public</TermName>
          <TermId xmlns="http://schemas.microsoft.com/office/infopath/2007/PartnerControls">d3c6ebfc-cc52-4ccb-bc46-feaefa0989f8</TermId>
        </TermInfo>
      </Terms>
    </m6f1b19d255b4c43ac68d7531f76a7f7>
    <kedb2ff0ca1e408a99ab642b77c963a5 xmlns="78a9e8ab-f1c3-4d40-985a-93fd8ee92998">
      <Terms xmlns="http://schemas.microsoft.com/office/infopath/2007/PartnerControls">
        <TermInfo xmlns="http://schemas.microsoft.com/office/infopath/2007/PartnerControls">
          <TermName xmlns="http://schemas.microsoft.com/office/infopath/2007/PartnerControls">Standard</TermName>
          <TermId xmlns="http://schemas.microsoft.com/office/infopath/2007/PartnerControls">960ba701-3380-41b5-9bb0-3b6b58c1499e</TermId>
        </TermInfo>
      </Terms>
    </kedb2ff0ca1e408a99ab642b77c963a5>
    <ffccade9da8a475ab8f1c108c3e23718 xmlns="78a9e8ab-f1c3-4d40-985a-93fd8ee92998">
      <Terms xmlns="http://schemas.microsoft.com/office/infopath/2007/PartnerControls"/>
    </ffccade9da8a475ab8f1c108c3e23718>
    <IsPublicDocument xmlns="78a9e8ab-f1c3-4d40-985a-93fd8ee92998">true</IsPublicDocument>
    <Retention xmlns="78a9e8ab-f1c3-4d40-985a-93fd8ee92998">2</Retention>
    <TaxCatchAll xmlns="78a9e8ab-f1c3-4d40-985a-93fd8ee92998">
      <Value>5</Value>
      <Value>11</Value>
      <Value>7</Value>
    </TaxCatchAll>
    <_dlc_DocId xmlns="78a9e8ab-f1c3-4d40-985a-93fd8ee92998">WCCC-1980322935-2043</_dlc_DocId>
    <_dlc_DocIdUrl xmlns="78a9e8ab-f1c3-4d40-985a-93fd8ee92998">
      <Url>https://warwickshiregovuk.sharepoint.com/sites/edrm-CM/_layouts/15/DocIdRedir.aspx?ID=WCCC-1980322935-2043</Url>
      <Description>WCCC-1980322935-2043</Description>
    </_dlc_DocIdUrl>
    <lcf76f155ced4ddcb4097134ff3c332f xmlns="0effdf57-8945-4ab5-a2a1-b358091f1326">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Service Document" ma:contentTypeID="0x010100C50F05A7ED30F54294ADC2B50AFA98D1001FDBB4991FA85E408259C4914255BBAF" ma:contentTypeVersion="24" ma:contentTypeDescription="Custom service document" ma:contentTypeScope="" ma:versionID="fd772aa4246dcaf90e226a21a1f216b3">
  <xsd:schema xmlns:xsd="http://www.w3.org/2001/XMLSchema" xmlns:xs="http://www.w3.org/2001/XMLSchema" xmlns:p="http://schemas.microsoft.com/office/2006/metadata/properties" xmlns:ns2="78a9e8ab-f1c3-4d40-985a-93fd8ee92998" xmlns:ns3="0effdf57-8945-4ab5-a2a1-b358091f1326" targetNamespace="http://schemas.microsoft.com/office/2006/metadata/properties" ma:root="true" ma:fieldsID="1bffb0f6a47c6a0465ee925fd408deb0" ns2:_="" ns3:_="">
    <xsd:import namespace="78a9e8ab-f1c3-4d40-985a-93fd8ee92998"/>
    <xsd:import namespace="0effdf57-8945-4ab5-a2a1-b358091f1326"/>
    <xsd:element name="properties">
      <xsd:complexType>
        <xsd:sequence>
          <xsd:element name="documentManagement">
            <xsd:complexType>
              <xsd:all>
                <xsd:element ref="ns2:_dlc_DocId" minOccurs="0"/>
                <xsd:element ref="ns2:_dlc_DocIdUrl" minOccurs="0"/>
                <xsd:element ref="ns2:_dlc_DocIdPersistId" minOccurs="0"/>
                <xsd:element ref="ns2:Retention" minOccurs="0"/>
                <xsd:element ref="ns2:DocumentStatus"/>
                <xsd:element ref="ns2:IsPublicDocument" minOccurs="0"/>
                <xsd:element ref="ns2:PublicDocumentUrl" minOccurs="0"/>
                <xsd:element ref="ns2:DisposalDate" minOccurs="0"/>
                <xsd:element ref="ns2:ffccade9da8a475ab8f1c108c3e23718" minOccurs="0"/>
                <xsd:element ref="ns2:TaxCatchAll" minOccurs="0"/>
                <xsd:element ref="ns2:TaxCatchAllLabel" minOccurs="0"/>
                <xsd:element ref="ns2:kedb2ff0ca1e408a99ab642b77c963a5" minOccurs="0"/>
                <xsd:element ref="ns2:m6f1b19d255b4c43ac68d7531f76a7f7" minOccurs="0"/>
                <xsd:element ref="ns2:gfbd317b6d45488ba6923c9499396db1" minOccurs="0"/>
                <xsd:element ref="ns2:l9b9e22c36cb44fca76c18eb4ce001f3" minOccurs="0"/>
                <xsd:element ref="ns2:f36226996675478285decb82353bbd3c" minOccurs="0"/>
                <xsd:element ref="ns2:SharedWithUsers" minOccurs="0"/>
                <xsd:element ref="ns2:SharedWithDetail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lcf76f155ced4ddcb4097134ff3c332f" minOccurs="0"/>
                <xsd:element ref="ns3:MediaServiceObjectDetectorVersions"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a9e8ab-f1c3-4d40-985a-93fd8ee9299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Retention" ma:index="11" nillable="true" ma:displayName="Retention" ma:default="2" ma:format="Dropdown" ma:internalName="Retention">
      <xsd:simpleType>
        <xsd:restriction base="dms:Choice">
          <xsd:enumeration value="2"/>
          <xsd:enumeration value="4"/>
          <xsd:enumeration value="10"/>
          <xsd:enumeration value="14"/>
          <xsd:enumeration value="50"/>
          <xsd:enumeration value="100"/>
        </xsd:restriction>
      </xsd:simpleType>
    </xsd:element>
    <xsd:element name="DocumentStatus" ma:index="12" ma:displayName="Document Status" ma:default="Active" ma:format="Dropdown" ma:internalName="DocumentStatus">
      <xsd:simpleType>
        <xsd:restriction base="dms:Choice">
          <xsd:enumeration value="Active"/>
          <xsd:enumeration value="Archive"/>
        </xsd:restriction>
      </xsd:simpleType>
    </xsd:element>
    <xsd:element name="IsPublicDocument" ma:index="13" nillable="true" ma:displayName="Is Public Document" ma:default="0" ma:internalName="IsPublicDocument">
      <xsd:simpleType>
        <xsd:restriction base="dms:Boolean"/>
      </xsd:simpleType>
    </xsd:element>
    <xsd:element name="PublicDocumentUrl" ma:index="14" nillable="true" ma:displayName="Public Document Url" ma:format="Hyperlink" ma:internalName="PublicDocumentUrl">
      <xsd:complexType>
        <xsd:complexContent>
          <xsd:extension base="dms:URL">
            <xsd:sequence>
              <xsd:element name="Url" type="dms:ValidUrl" minOccurs="0" nillable="true"/>
              <xsd:element name="Description" type="xsd:string" nillable="true"/>
            </xsd:sequence>
          </xsd:extension>
        </xsd:complexContent>
      </xsd:complexType>
    </xsd:element>
    <xsd:element name="DisposalDate" ma:index="15" nillable="true" ma:displayName="Disposal Date" ma:format="DateOnly" ma:internalName="DisposalDate">
      <xsd:simpleType>
        <xsd:restriction base="dms:DateTime"/>
      </xsd:simpleType>
    </xsd:element>
    <xsd:element name="ffccade9da8a475ab8f1c108c3e23718" ma:index="16" nillable="true" ma:taxonomy="true" ma:internalName="ffccade9da8a475ab8f1c108c3e23718" ma:taxonomyFieldName="WCCKeywords" ma:displayName="WCC Keywords" ma:readOnly="false" ma:default="" ma:fieldId="{ffccade9-da8a-475a-b8f1-c108c3e23718}" ma:taxonomyMulti="true" ma:sspId="3c45229e-f6e3-48e4-a132-9a8ab844bf52" ma:termSetId="568ed3e8-ebec-44f0-8274-1f9935843ef4" ma:anchorId="00000000-0000-0000-0000-000000000000" ma:open="true" ma:isKeyword="false">
      <xsd:complexType>
        <xsd:sequence>
          <xsd:element ref="pc:Terms" minOccurs="0" maxOccurs="1"/>
        </xsd:sequence>
      </xsd:complexType>
    </xsd:element>
    <xsd:element name="TaxCatchAll" ma:index="17" nillable="true" ma:displayName="Taxonomy Catch All Column" ma:hidden="true" ma:list="{4c40fbec-5106-40a5-92eb-de773fffc0a2}" ma:internalName="TaxCatchAll" ma:showField="CatchAllData" ma:web="78a9e8ab-f1c3-4d40-985a-93fd8ee92998">
      <xsd:complexType>
        <xsd:complexContent>
          <xsd:extension base="dms:MultiChoiceLookup">
            <xsd:sequence>
              <xsd:element name="Value" type="dms:Lookup" maxOccurs="unbounded" minOccurs="0" nillable="true"/>
            </xsd:sequence>
          </xsd:extension>
        </xsd:complexContent>
      </xsd:complexType>
    </xsd:element>
    <xsd:element name="TaxCatchAllLabel" ma:index="18" nillable="true" ma:displayName="Taxonomy Catch All Column1" ma:hidden="true" ma:list="{4c40fbec-5106-40a5-92eb-de773fffc0a2}" ma:internalName="TaxCatchAllLabel" ma:readOnly="true" ma:showField="CatchAllDataLabel" ma:web="78a9e8ab-f1c3-4d40-985a-93fd8ee92998">
      <xsd:complexType>
        <xsd:complexContent>
          <xsd:extension base="dms:MultiChoiceLookup">
            <xsd:sequence>
              <xsd:element name="Value" type="dms:Lookup" maxOccurs="unbounded" minOccurs="0" nillable="true"/>
            </xsd:sequence>
          </xsd:extension>
        </xsd:complexContent>
      </xsd:complexType>
    </xsd:element>
    <xsd:element name="kedb2ff0ca1e408a99ab642b77c963a5" ma:index="20" ma:taxonomy="true" ma:internalName="kedb2ff0ca1e408a99ab642b77c963a5" ma:taxonomyFieldName="DocumentType" ma:displayName="Document Type" ma:default="5;#Standard|960ba701-3380-41b5-9bb0-3b6b58c1499e" ma:fieldId="{4edb2ff0-ca1e-408a-99ab-642b77c963a5}" ma:sspId="3c45229e-f6e3-48e4-a132-9a8ab844bf52" ma:termSetId="4c7cbf5b-2f37-45e9-9505-66c06b484fa9" ma:anchorId="1c0b3c5a-4fe6-493a-a3f8-00d416eaee13" ma:open="false" ma:isKeyword="false">
      <xsd:complexType>
        <xsd:sequence>
          <xsd:element ref="pc:Terms" minOccurs="0" maxOccurs="1"/>
        </xsd:sequence>
      </xsd:complexType>
    </xsd:element>
    <xsd:element name="m6f1b19d255b4c43ac68d7531f76a7f7" ma:index="22" ma:taxonomy="true" ma:internalName="m6f1b19d255b4c43ac68d7531f76a7f7" ma:taxonomyFieldName="ProtectiveMarking" ma:displayName="Protective Marking" ma:default="6;#Internal|8465cde6-4b72-409e-b614-8b2710298596" ma:fieldId="{66f1b19d-255b-4c43-ac68-d7531f76a7f7}" ma:sspId="3c45229e-f6e3-48e4-a132-9a8ab844bf52" ma:termSetId="b85a5083-0c1f-4ed1-96f9-f69f7a74ae76" ma:anchorId="00000000-0000-0000-0000-000000000000" ma:open="true" ma:isKeyword="false">
      <xsd:complexType>
        <xsd:sequence>
          <xsd:element ref="pc:Terms" minOccurs="0" maxOccurs="1"/>
        </xsd:sequence>
      </xsd:complexType>
    </xsd:element>
    <xsd:element name="gfbd317b6d45488ba6923c9499396db1" ma:index="24" nillable="true" ma:taxonomy="true" ma:internalName="gfbd317b6d45488ba6923c9499396db1" ma:taxonomyFieldName="WCCCoverage" ma:displayName="WCC Coverage" ma:default="" ma:fieldId="{0fbd317b-6d45-488b-a692-3c9499396db1}" ma:sspId="3c45229e-f6e3-48e4-a132-9a8ab844bf52" ma:termSetId="36b77bd1-2a0b-4c27-bc94-2ef379a2d059" ma:anchorId="00000000-0000-0000-0000-000000000000" ma:open="false" ma:isKeyword="false">
      <xsd:complexType>
        <xsd:sequence>
          <xsd:element ref="pc:Terms" minOccurs="0" maxOccurs="1"/>
        </xsd:sequence>
      </xsd:complexType>
    </xsd:element>
    <xsd:element name="l9b9e22c36cb44fca76c18eb4ce001f3" ma:index="26" ma:taxonomy="true" ma:internalName="l9b9e22c36cb44fca76c18eb4ce001f3" ma:taxonomyFieldName="WCCLanguage" ma:displayName="WCC Language" ma:default="7;#English|748e06bf-4d1a-4a4c-bcd9-5803f35d29e0" ma:fieldId="{59b9e22c-36cb-44fc-a76c-18eb4ce001f3}" ma:sspId="3c45229e-f6e3-48e4-a132-9a8ab844bf52" ma:termSetId="e2c544b9-e557-4b34-89fc-be38f6be3038" ma:anchorId="00000000-0000-0000-0000-000000000000" ma:open="true" ma:isKeyword="false">
      <xsd:complexType>
        <xsd:sequence>
          <xsd:element ref="pc:Terms" minOccurs="0" maxOccurs="1"/>
        </xsd:sequence>
      </xsd:complexType>
    </xsd:element>
    <xsd:element name="f36226996675478285decb82353bbd3c" ma:index="28" nillable="true" ma:taxonomy="true" ma:internalName="f36226996675478285decb82353bbd3c" ma:taxonomyFieldName="WCCSubject" ma:displayName="WCC Subject" ma:default="" ma:fieldId="{f3622699-6675-4782-85de-cb82353bbd3c}" ma:sspId="3c45229e-f6e3-48e4-a132-9a8ab844bf52" ma:termSetId="52df33d5-23b5-4507-b40a-dd717a04df16" ma:anchorId="00000000-0000-0000-0000-000000000000" ma:open="false" ma:isKeyword="false">
      <xsd:complexType>
        <xsd:sequence>
          <xsd:element ref="pc:Terms" minOccurs="0" maxOccurs="1"/>
        </xsd:sequence>
      </xsd:complexType>
    </xsd:element>
    <xsd:element name="SharedWithUsers" ma:index="3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ffdf57-8945-4ab5-a2a1-b358091f1326" elementFormDefault="qualified">
    <xsd:import namespace="http://schemas.microsoft.com/office/2006/documentManagement/types"/>
    <xsd:import namespace="http://schemas.microsoft.com/office/infopath/2007/PartnerControls"/>
    <xsd:element name="MediaServiceAutoTags" ma:index="32" nillable="true" ma:displayName="Tags" ma:internalName="MediaServiceAutoTags" ma:readOnly="true">
      <xsd:simpleType>
        <xsd:restriction base="dms:Text"/>
      </xsd:simpleType>
    </xsd:element>
    <xsd:element name="MediaServiceOCR" ma:index="33" nillable="true" ma:displayName="Extracted Text" ma:internalName="MediaServiceOCR" ma:readOnly="true">
      <xsd:simpleType>
        <xsd:restriction base="dms:Note">
          <xsd:maxLength value="255"/>
        </xsd:restriction>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ediaServiceDateTaken" ma:index="36" nillable="true" ma:displayName="MediaServiceDateTaken" ma:hidden="true" ma:internalName="MediaServiceDateTaken" ma:readOnly="true">
      <xsd:simpleType>
        <xsd:restriction base="dms:Text"/>
      </xsd:simpleType>
    </xsd:element>
    <xsd:element name="lcf76f155ced4ddcb4097134ff3c332f" ma:index="38" nillable="true" ma:taxonomy="true" ma:internalName="lcf76f155ced4ddcb4097134ff3c332f" ma:taxonomyFieldName="MediaServiceImageTags" ma:displayName="Image Tags" ma:readOnly="false" ma:fieldId="{5cf76f15-5ced-4ddc-b409-7134ff3c332f}" ma:taxonomyMulti="true" ma:sspId="3c45229e-f6e3-48e4-a132-9a8ab844bf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9" nillable="true" ma:displayName="MediaServiceObjectDetectorVersions" ma:hidden="true" ma:indexed="true" ma:internalName="MediaServiceObjectDetectorVersions" ma:readOnly="true">
      <xsd:simpleType>
        <xsd:restriction base="dms:Text"/>
      </xsd:simpleType>
    </xsd:element>
    <xsd:element name="MediaServiceSearchProperties" ma:index="40" nillable="true" ma:displayName="MediaServiceSearchProperties" ma:hidden="true" ma:internalName="MediaServiceSearchProperties" ma:readOnly="true">
      <xsd:simpleType>
        <xsd:restriction base="dms:Note"/>
      </xsd:simpleType>
    </xsd:element>
    <xsd:element name="MediaLengthInSeconds" ma:index="4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2E9403-4023-485E-912C-675A63A4CE6B}">
  <ds:schemaRefs>
    <ds:schemaRef ds:uri="http://schemas.microsoft.com/sharepoint/v3/contenttype/forms"/>
  </ds:schemaRefs>
</ds:datastoreItem>
</file>

<file path=customXml/itemProps2.xml><?xml version="1.0" encoding="utf-8"?>
<ds:datastoreItem xmlns:ds="http://schemas.openxmlformats.org/officeDocument/2006/customXml" ds:itemID="{056F871F-0899-472E-8539-958541C62DBC}">
  <ds:schemaRefs>
    <ds:schemaRef ds:uri="http://schemas.microsoft.com/sharepoint/events"/>
  </ds:schemaRefs>
</ds:datastoreItem>
</file>

<file path=customXml/itemProps3.xml><?xml version="1.0" encoding="utf-8"?>
<ds:datastoreItem xmlns:ds="http://schemas.openxmlformats.org/officeDocument/2006/customXml" ds:itemID="{9B6E47EA-C778-4776-940B-D916D29F3EE1}">
  <ds:schemaRefs>
    <ds:schemaRef ds:uri="41ede119-16c8-4c58-88f9-10ece2502e1a"/>
    <ds:schemaRef ds:uri="43da6355-743c-49c8-a479-cdeee62826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78a9e8ab-f1c3-4d40-985a-93fd8ee92998"/>
    <ds:schemaRef ds:uri="0effdf57-8945-4ab5-a2a1-b358091f1326"/>
  </ds:schemaRefs>
</ds:datastoreItem>
</file>

<file path=customXml/itemProps4.xml><?xml version="1.0" encoding="utf-8"?>
<ds:datastoreItem xmlns:ds="http://schemas.openxmlformats.org/officeDocument/2006/customXml" ds:itemID="{D28DE9C3-C047-48EE-85C8-D715AC3864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8a9e8ab-f1c3-4d40-985a-93fd8ee92998"/>
    <ds:schemaRef ds:uri="0effdf57-8945-4ab5-a2a1-b358091f13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253</TotalTime>
  <Words>1756</Words>
  <Application>Microsoft Office PowerPoint</Application>
  <PresentationFormat>Widescreen</PresentationFormat>
  <Paragraphs>103</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Calibri Light</vt:lpstr>
      <vt:lpstr>Roboto</vt:lpstr>
      <vt:lpstr>WCC Best Warwickshire</vt:lpstr>
      <vt:lpstr>WCC Green Footer</vt:lpstr>
      <vt:lpstr>Carers Session – Financial Assessments</vt:lpstr>
      <vt:lpstr>Introduction</vt:lpstr>
      <vt:lpstr>What Is a Financial Assessment?</vt:lpstr>
      <vt:lpstr>Why We Do Financial Assessments</vt:lpstr>
      <vt:lpstr>What Happens Next</vt:lpstr>
      <vt:lpstr>What to Have Ready</vt:lpstr>
      <vt:lpstr>Timescales and next steps</vt:lpstr>
      <vt:lpstr>Choices and options</vt:lpstr>
      <vt:lpstr>BetterCare Finance</vt:lpstr>
      <vt:lpstr>The Teams Involved</vt:lpstr>
      <vt:lpstr>Help and support</vt:lpstr>
      <vt:lpstr>Questions and 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Killian</dc:creator>
  <cp:lastModifiedBy>Zoe Graham</cp:lastModifiedBy>
  <cp:revision>5</cp:revision>
  <dcterms:created xsi:type="dcterms:W3CDTF">2021-05-11T19:53:42Z</dcterms:created>
  <dcterms:modified xsi:type="dcterms:W3CDTF">2026-06-03T12:33:25Z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0x010100C50F05A7ED30F54294ADC2B50AFA98D1001FDBB4991FA85E408259C4914255BBAF</vt:lpwstr>
  </property>
  <property fmtid="{D5CDD505-2E9C-101B-9397-08002B2CF9AE}" pid="3" name="MSIP_Label_06273429-ee1e-4f26-bb4f-6ffaf4c128e1_Enabled">
    <vt:lpwstr>true</vt:lpwstr>
  </property>
  <property fmtid="{D5CDD505-2E9C-101B-9397-08002B2CF9AE}" pid="4" name="MSIP_Label_06273429-ee1e-4f26-bb4f-6ffaf4c128e1_SetDate">
    <vt:lpwstr>2022-03-08T21:04:20Z</vt:lpwstr>
  </property>
  <property fmtid="{D5CDD505-2E9C-101B-9397-08002B2CF9AE}" pid="5" name="MSIP_Label_06273429-ee1e-4f26-bb4f-6ffaf4c128e1_Method">
    <vt:lpwstr>Privileged</vt:lpwstr>
  </property>
  <property fmtid="{D5CDD505-2E9C-101B-9397-08002B2CF9AE}" pid="6" name="MSIP_Label_06273429-ee1e-4f26-bb4f-6ffaf4c128e1_Name">
    <vt:lpwstr>Official</vt:lpwstr>
  </property>
  <property fmtid="{D5CDD505-2E9C-101B-9397-08002B2CF9AE}" pid="7" name="MSIP_Label_06273429-ee1e-4f26-bb4f-6ffaf4c128e1_SiteId">
    <vt:lpwstr>88b0aa06-5927-4bbb-a893-89cc2713ac82</vt:lpwstr>
  </property>
  <property fmtid="{D5CDD505-2E9C-101B-9397-08002B2CF9AE}" pid="8" name="MSIP_Label_06273429-ee1e-4f26-bb4f-6ffaf4c128e1_ActionId">
    <vt:lpwstr>49ddf206-9736-48bb-bf28-fb0d83261dd6</vt:lpwstr>
  </property>
  <property fmtid="{D5CDD505-2E9C-101B-9397-08002B2CF9AE}" pid="9" name="MSIP_Label_06273429-ee1e-4f26-bb4f-6ffaf4c128e1_ContentBits">
    <vt:lpwstr>3</vt:lpwstr>
  </property>
  <property fmtid="{D5CDD505-2E9C-101B-9397-08002B2CF9AE}" pid="10" name="ClassificationContentMarkingFooterLocations">
    <vt:lpwstr>WCC Best Warwickshire:5\WCC Green Footer:5</vt:lpwstr>
  </property>
  <property fmtid="{D5CDD505-2E9C-101B-9397-08002B2CF9AE}" pid="11" name="ClassificationContentMarkingFooterText">
    <vt:lpwstr>OFFICIAL </vt:lpwstr>
  </property>
  <property fmtid="{D5CDD505-2E9C-101B-9397-08002B2CF9AE}" pid="12" name="_dlc_DocIdItemGuid">
    <vt:lpwstr>8695a831-d2aa-48cf-87bd-2482848ebf41</vt:lpwstr>
  </property>
  <property fmtid="{D5CDD505-2E9C-101B-9397-08002B2CF9AE}" pid="13" name="DocumentType">
    <vt:lpwstr>5;#Standard|960ba701-3380-41b5-9bb0-3b6b58c1499e</vt:lpwstr>
  </property>
  <property fmtid="{D5CDD505-2E9C-101B-9397-08002B2CF9AE}" pid="14" name="ProtectiveMarking">
    <vt:lpwstr>11;#Public|d3c6ebfc-cc52-4ccb-bc46-feaefa0989f8</vt:lpwstr>
  </property>
  <property fmtid="{D5CDD505-2E9C-101B-9397-08002B2CF9AE}" pid="15" name="WCCLanguage">
    <vt:lpwstr>7;#Warwickshire|748e06bf-4d1a-4a4c-bcd9-5803f35d29e0</vt:lpwstr>
  </property>
  <property fmtid="{D5CDD505-2E9C-101B-9397-08002B2CF9AE}" pid="16" name="WCCCoverage">
    <vt:lpwstr/>
  </property>
  <property fmtid="{D5CDD505-2E9C-101B-9397-08002B2CF9AE}" pid="17" name="WCCKeywords">
    <vt:lpwstr/>
  </property>
  <property fmtid="{D5CDD505-2E9C-101B-9397-08002B2CF9AE}" pid="18" name="WCCSubject">
    <vt:lpwstr/>
  </property>
</Properties>
</file>