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4"/>
    <p:sldMasterId id="2147483648" r:id="rId5"/>
  </p:sldMasterIdLst>
  <p:notesMasterIdLst>
    <p:notesMasterId r:id="rId15"/>
  </p:notesMasterIdLst>
  <p:sldIdLst>
    <p:sldId id="256" r:id="rId6"/>
    <p:sldId id="257" r:id="rId7"/>
    <p:sldId id="268" r:id="rId8"/>
    <p:sldId id="265" r:id="rId9"/>
    <p:sldId id="270" r:id="rId10"/>
    <p:sldId id="266" r:id="rId11"/>
    <p:sldId id="269" r:id="rId12"/>
    <p:sldId id="271" r:id="rId13"/>
    <p:sldId id="267" r:id="rId14"/>
  </p:sldIdLst>
  <p:sldSz cx="9144000" cy="5143500" type="screen16x9"/>
  <p:notesSz cx="6858000" cy="9144000"/>
  <p:embeddedFontLst>
    <p:embeddedFont>
      <p:font typeface="Rubik" pitchFamily="2" charset="-79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CDCD"/>
    <a:srgbClr val="92278F"/>
    <a:srgbClr val="EC008C"/>
    <a:srgbClr val="1FA1C5"/>
    <a:srgbClr val="ED6C26"/>
    <a:srgbClr val="16739C"/>
    <a:srgbClr val="152F4E"/>
    <a:srgbClr val="1544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281" y="41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2.fntdata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949eb22604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949eb22604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949eb22604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949eb22604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Do you have a sibling with additional needs such as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ADHD,ASD, any learning needs?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Do you support parents in dropping them to school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Are you impacted by their needs </a:t>
            </a:r>
            <a:r>
              <a:rPr lang="en-US" dirty="0" err="1"/>
              <a:t>behaviours</a:t>
            </a:r>
            <a:r>
              <a:rPr lang="en-US" dirty="0"/>
              <a:t>?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949eb22604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949eb22604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236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949eb22604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949eb22604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83432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Video provided by NHS England ‘Out of the woods’ </a:t>
            </a:r>
          </a:p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23931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949eb22604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949eb22604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00729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949eb22604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949eb22604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Lack of attendance to school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- regularly late to school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Do they leave school early to support a family member or sibling?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Unkept appearance due to not having time to get ready in the morning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Do they have a caring nature </a:t>
            </a:r>
            <a:r>
              <a:rPr lang="en-US" dirty="0" err="1"/>
              <a:t>e.g</a:t>
            </a:r>
            <a:r>
              <a:rPr lang="en-US" dirty="0"/>
              <a:t> are they always asking after everyone?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Do they struggle to complete their homework and meet deadlines on time?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Not being able to socialize with peers / do they often decline invitations out?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Do they appear tired most of the time?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Do they appear anxious, stressed or overwhelmed?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1954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949eb22604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949eb22604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3622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79130-FFAD-4051-AA25-E3A2E8604B28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7F68D-3E1C-4590-BD89-FE549DE24D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0707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79130-FFAD-4051-AA25-E3A2E8604B28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7F68D-3E1C-4590-BD89-FE549DE24D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53885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79130-FFAD-4051-AA25-E3A2E8604B28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7F68D-3E1C-4590-BD89-FE549DE24D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2769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79130-FFAD-4051-AA25-E3A2E8604B28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7F68D-3E1C-4590-BD89-FE549DE24D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6278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79130-FFAD-4051-AA25-E3A2E8604B28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7F68D-3E1C-4590-BD89-FE549DE24D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03204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79130-FFAD-4051-AA25-E3A2E8604B28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7F68D-3E1C-4590-BD89-FE549DE24D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066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79130-FFAD-4051-AA25-E3A2E8604B28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7F68D-3E1C-4590-BD89-FE549DE24D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5370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79130-FFAD-4051-AA25-E3A2E8604B28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7F68D-3E1C-4590-BD89-FE549DE24D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9457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79130-FFAD-4051-AA25-E3A2E8604B28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7F68D-3E1C-4590-BD89-FE549DE24D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955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79130-FFAD-4051-AA25-E3A2E8604B28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7F68D-3E1C-4590-BD89-FE549DE24D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47639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79130-FFAD-4051-AA25-E3A2E8604B28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7F68D-3E1C-4590-BD89-FE549DE24D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424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79130-FFAD-4051-AA25-E3A2E8604B28}" type="datetimeFigureOut">
              <a:rPr lang="en-GB" smtClean="0"/>
              <a:t>24/02/2025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7F68D-3E1C-4590-BD89-FE549DE24D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817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4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CDCD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425" y="393750"/>
            <a:ext cx="1703800" cy="111882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530256" y="2707627"/>
            <a:ext cx="8476584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-US" sz="4800" b="1" dirty="0">
                <a:solidFill>
                  <a:srgbClr val="7030A0"/>
                </a:solidFill>
                <a:latin typeface="+mj-lt"/>
                <a:sym typeface="Rubik"/>
              </a:rPr>
              <a:t>Who is a Young Carer? </a:t>
            </a:r>
            <a:endParaRPr lang="en-US" sz="48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2" name="Picture 2" descr="Text&#10;&#10;Description automatically generated">
            <a:extLst>
              <a:ext uri="{FF2B5EF4-FFF2-40B4-BE49-F238E27FC236}">
                <a16:creationId xmlns:a16="http://schemas.microsoft.com/office/drawing/2014/main" id="{CC62DED6-826B-1354-2C33-FDF5965FC5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0177" y="233827"/>
            <a:ext cx="2067189" cy="187458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5326484-1251-F210-C132-49BBE9D31C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9790" y="438178"/>
            <a:ext cx="2983371" cy="10743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/>
        </p:nvSpPr>
        <p:spPr>
          <a:xfrm>
            <a:off x="2803000" y="224250"/>
            <a:ext cx="6341000" cy="692467"/>
          </a:xfrm>
          <a:prstGeom prst="rect">
            <a:avLst/>
          </a:prstGeom>
          <a:solidFill>
            <a:srgbClr val="92278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r"/>
            <a:r>
              <a:rPr lang="en-US" sz="2800" b="1" dirty="0">
                <a:solidFill>
                  <a:schemeClr val="lt1"/>
                </a:solidFill>
                <a:latin typeface="Rubik"/>
                <a:ea typeface="Rubik"/>
                <a:cs typeface="Rubik"/>
              </a:rPr>
              <a:t>Caring Together Warwickshir</a:t>
            </a:r>
            <a:r>
              <a:rPr lang="en-US" sz="3300" b="1" dirty="0">
                <a:solidFill>
                  <a:schemeClr val="lt1"/>
                </a:solidFill>
                <a:latin typeface="Rubik"/>
                <a:ea typeface="Rubik"/>
                <a:cs typeface="Rubik"/>
              </a:rPr>
              <a:t>e</a:t>
            </a:r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475" y="224250"/>
            <a:ext cx="1952625" cy="15144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8A12D43-821D-1FB0-CA1C-BEC6EC74952F}"/>
              </a:ext>
            </a:extLst>
          </p:cNvPr>
          <p:cNvSpPr txBox="1"/>
          <p:nvPr/>
        </p:nvSpPr>
        <p:spPr>
          <a:xfrm>
            <a:off x="2737974" y="988718"/>
            <a:ext cx="6564058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 b="1" dirty="0">
                <a:solidFill>
                  <a:srgbClr val="7030A0"/>
                </a:solidFill>
                <a:latin typeface="Rubik"/>
              </a:rPr>
              <a:t>Do you look after someone in your family who can't manage without </a:t>
            </a:r>
          </a:p>
          <a:p>
            <a:r>
              <a:rPr lang="en-GB" sz="2800" b="1" dirty="0">
                <a:solidFill>
                  <a:srgbClr val="7030A0"/>
                </a:solidFill>
                <a:latin typeface="Rubik"/>
              </a:rPr>
              <a:t>your help? </a:t>
            </a:r>
            <a:endParaRPr lang="en-US" b="1" dirty="0">
              <a:solidFill>
                <a:srgbClr val="7030A0"/>
              </a:solidFill>
              <a:latin typeface="Rubik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657646C-8BA7-8918-840D-5200588A625E}"/>
              </a:ext>
            </a:extLst>
          </p:cNvPr>
          <p:cNvGrpSpPr/>
          <p:nvPr/>
        </p:nvGrpSpPr>
        <p:grpSpPr>
          <a:xfrm>
            <a:off x="1594274" y="2373713"/>
            <a:ext cx="7344640" cy="2721541"/>
            <a:chOff x="387927" y="2197709"/>
            <a:chExt cx="7344640" cy="2721541"/>
          </a:xfrm>
        </p:grpSpPr>
        <p:pic>
          <p:nvPicPr>
            <p:cNvPr id="1028" name="Picture 4" descr="Image result for young carer cartoon">
              <a:extLst>
                <a:ext uri="{FF2B5EF4-FFF2-40B4-BE49-F238E27FC236}">
                  <a16:creationId xmlns:a16="http://schemas.microsoft.com/office/drawing/2014/main" id="{BD6F5704-7251-31AF-AF9C-96029A718C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927" y="2646313"/>
              <a:ext cx="2197173" cy="2272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Image result for young carer sibling  cartoon">
              <a:extLst>
                <a:ext uri="{FF2B5EF4-FFF2-40B4-BE49-F238E27FC236}">
                  <a16:creationId xmlns:a16="http://schemas.microsoft.com/office/drawing/2014/main" id="{FF6C01E9-118B-6EDF-06D4-363F2E5B79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7712" y="3096055"/>
              <a:ext cx="2054855" cy="17773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16A3DFF-9CAA-DF5E-6986-2AAFDDF61FF0}"/>
                </a:ext>
              </a:extLst>
            </p:cNvPr>
            <p:cNvSpPr txBox="1"/>
            <p:nvPr/>
          </p:nvSpPr>
          <p:spPr>
            <a:xfrm>
              <a:off x="1531627" y="2197709"/>
              <a:ext cx="56836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Rubik"/>
                  <a:cs typeface="Arial"/>
                  <a:sym typeface="Arial"/>
                </a:rPr>
                <a:t>You could be a </a:t>
              </a:r>
              <a:r>
                <a:rPr kumimoji="0" lang="en-GB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EC008C"/>
                  </a:solidFill>
                  <a:effectLst/>
                  <a:uLnTx/>
                  <a:uFillTx/>
                  <a:latin typeface="Rubik"/>
                  <a:cs typeface="Arial"/>
                  <a:sym typeface="Arial"/>
                </a:rPr>
                <a:t>Young Carer</a:t>
              </a:r>
              <a:r>
                <a:rPr kumimoji="0" lang="en-GB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ubik"/>
                  <a:cs typeface="Arial"/>
                  <a:sym typeface="Arial"/>
                </a:rPr>
                <a:t>.</a:t>
              </a:r>
            </a:p>
          </p:txBody>
        </p:sp>
      </p:grpSp>
      <p:sp>
        <p:nvSpPr>
          <p:cNvPr id="4" name="Rectangle 1">
            <a:extLst>
              <a:ext uri="{FF2B5EF4-FFF2-40B4-BE49-F238E27FC236}">
                <a16:creationId xmlns:a16="http://schemas.microsoft.com/office/drawing/2014/main" id="{74BCD6EE-034E-CA12-B53A-6DF98EA489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D18407-5BBD-C207-360B-4655B08735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2803" y="3320305"/>
            <a:ext cx="2232779" cy="1441912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475" y="224250"/>
            <a:ext cx="1952625" cy="15144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1">
            <a:extLst>
              <a:ext uri="{FF2B5EF4-FFF2-40B4-BE49-F238E27FC236}">
                <a16:creationId xmlns:a16="http://schemas.microsoft.com/office/drawing/2014/main" id="{D8A12D43-821D-1FB0-CA1C-BEC6EC74952F}"/>
              </a:ext>
            </a:extLst>
          </p:cNvPr>
          <p:cNvSpPr txBox="1"/>
          <p:nvPr/>
        </p:nvSpPr>
        <p:spPr>
          <a:xfrm>
            <a:off x="2743405" y="957883"/>
            <a:ext cx="6341000" cy="26661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 kern="100" dirty="0">
                <a:solidFill>
                  <a:srgbClr val="7030A0"/>
                </a:solidFill>
                <a:effectLst/>
                <a:latin typeface="Rubik" pitchFamily="2" charset="-79"/>
                <a:ea typeface="Arial" panose="020B0604020202020204" pitchFamily="34" charset="0"/>
                <a:cs typeface="Rubik" pitchFamily="2" charset="-79"/>
              </a:rPr>
              <a:t>Young Carers are children and young people aged 5 - 18 who help look after someone in their family. </a:t>
            </a:r>
            <a:endParaRPr lang="en-GB" sz="1800" b="1" kern="100" dirty="0">
              <a:solidFill>
                <a:srgbClr val="7030A0"/>
              </a:solidFill>
              <a:effectLst/>
              <a:latin typeface="Rubik" pitchFamily="2" charset="-79"/>
              <a:ea typeface="Calibri" panose="020F0502020204030204" pitchFamily="34" charset="0"/>
              <a:cs typeface="Rubik" pitchFamily="2" charset="-79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kern="100" dirty="0">
                <a:solidFill>
                  <a:srgbClr val="7030A0"/>
                </a:solidFill>
                <a:effectLst/>
                <a:latin typeface="Rubik"/>
                <a:ea typeface="Arial" panose="020B0604020202020204" pitchFamily="34" charset="0"/>
                <a:cs typeface="Arial" panose="020B0604020202020204" pitchFamily="34" charset="0"/>
              </a:rPr>
              <a:t>They could have a: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kern="100" dirty="0">
                <a:solidFill>
                  <a:srgbClr val="7030A0"/>
                </a:solidFill>
                <a:latin typeface="Rubik"/>
                <a:ea typeface="Calibri" panose="020F0502020204030204" pitchFamily="34" charset="0"/>
                <a:cs typeface="Arial" panose="020B0604020202020204" pitchFamily="34" charset="0"/>
              </a:rPr>
              <a:t>Disability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kern="100" dirty="0">
                <a:solidFill>
                  <a:srgbClr val="7030A0"/>
                </a:solidFill>
                <a:effectLst/>
                <a:latin typeface="Rubik"/>
                <a:ea typeface="Calibri" panose="020F0502020204030204" pitchFamily="34" charset="0"/>
                <a:cs typeface="Arial" panose="020B0604020202020204" pitchFamily="34" charset="0"/>
              </a:rPr>
              <a:t>Long-term health condition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kern="100" dirty="0">
                <a:solidFill>
                  <a:srgbClr val="7030A0"/>
                </a:solidFill>
                <a:latin typeface="Rubik"/>
                <a:ea typeface="Calibri" panose="020F0502020204030204" pitchFamily="34" charset="0"/>
                <a:cs typeface="Arial" panose="020B0604020202020204" pitchFamily="34" charset="0"/>
              </a:rPr>
              <a:t>Poor mental health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kern="100" dirty="0">
                <a:solidFill>
                  <a:srgbClr val="7030A0"/>
                </a:solidFill>
                <a:effectLst/>
                <a:latin typeface="Rubik"/>
                <a:ea typeface="Calibri" panose="020F0502020204030204" pitchFamily="34" charset="0"/>
                <a:cs typeface="Arial" panose="020B0604020202020204" pitchFamily="34" charset="0"/>
              </a:rPr>
              <a:t>Addition to drugs and or alcohol misuse</a:t>
            </a:r>
            <a:endParaRPr lang="en-GB" sz="1800" kern="1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64" name="Picture 16" descr="Image result for disability clipart">
            <a:extLst>
              <a:ext uri="{FF2B5EF4-FFF2-40B4-BE49-F238E27FC236}">
                <a16:creationId xmlns:a16="http://schemas.microsoft.com/office/drawing/2014/main" id="{DE5C9782-2DE7-951F-73A4-BAB14C840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092" y="1738725"/>
            <a:ext cx="1000560" cy="1066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 result for disability cartoon">
            <a:extLst>
              <a:ext uri="{FF2B5EF4-FFF2-40B4-BE49-F238E27FC236}">
                <a16:creationId xmlns:a16="http://schemas.microsoft.com/office/drawing/2014/main" id="{3AA09B79-2BAC-B0EE-ADFD-7AA5F87CC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804" y="1605826"/>
            <a:ext cx="1000560" cy="157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worry child cartoon">
            <a:extLst>
              <a:ext uri="{FF2B5EF4-FFF2-40B4-BE49-F238E27FC236}">
                <a16:creationId xmlns:a16="http://schemas.microsoft.com/office/drawing/2014/main" id="{60A09E62-A408-3198-AAC7-84CD1C352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40" y="3277068"/>
            <a:ext cx="1261912" cy="132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Image result for poor mental health clipart">
            <a:extLst>
              <a:ext uri="{FF2B5EF4-FFF2-40B4-BE49-F238E27FC236}">
                <a16:creationId xmlns:a16="http://schemas.microsoft.com/office/drawing/2014/main" id="{D78F0E96-F840-6998-BC29-C2AE91F71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46" y="1605826"/>
            <a:ext cx="1065680" cy="162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1">
            <a:extLst>
              <a:ext uri="{FF2B5EF4-FFF2-40B4-BE49-F238E27FC236}">
                <a16:creationId xmlns:a16="http://schemas.microsoft.com/office/drawing/2014/main" id="{0D8E76F6-18AA-2543-C7B4-28C10E2EB112}"/>
              </a:ext>
            </a:extLst>
          </p:cNvPr>
          <p:cNvSpPr txBox="1"/>
          <p:nvPr/>
        </p:nvSpPr>
        <p:spPr>
          <a:xfrm>
            <a:off x="2747455" y="3665228"/>
            <a:ext cx="6085649" cy="9677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kern="100" dirty="0">
                <a:solidFill>
                  <a:srgbClr val="7030A0"/>
                </a:solidFill>
                <a:effectLst/>
                <a:latin typeface="Rubik"/>
                <a:ea typeface="Arial" panose="020B0604020202020204" pitchFamily="34" charset="0"/>
                <a:cs typeface="Arial" panose="020B0604020202020204" pitchFamily="34" charset="0"/>
              </a:rPr>
              <a:t>This could be your mum, dad, brother, sister, grandparent, friend or neighbour and they don't have to live with you.</a:t>
            </a:r>
            <a:endParaRPr lang="en-GB" sz="1800" kern="1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Google Shape;60;p14">
            <a:extLst>
              <a:ext uri="{FF2B5EF4-FFF2-40B4-BE49-F238E27FC236}">
                <a16:creationId xmlns:a16="http://schemas.microsoft.com/office/drawing/2014/main" id="{D57CD989-383F-F5A8-49F5-49B11E3E2F08}"/>
              </a:ext>
            </a:extLst>
          </p:cNvPr>
          <p:cNvSpPr txBox="1"/>
          <p:nvPr/>
        </p:nvSpPr>
        <p:spPr>
          <a:xfrm>
            <a:off x="2803000" y="176705"/>
            <a:ext cx="6341000" cy="615523"/>
          </a:xfrm>
          <a:prstGeom prst="rect">
            <a:avLst/>
          </a:prstGeom>
          <a:solidFill>
            <a:srgbClr val="92278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r"/>
            <a:r>
              <a:rPr lang="en-US" sz="2800" b="1" dirty="0">
                <a:solidFill>
                  <a:schemeClr val="lt1"/>
                </a:solidFill>
                <a:latin typeface="Rubik"/>
                <a:ea typeface="Rubik"/>
                <a:cs typeface="Rubik"/>
              </a:rPr>
              <a:t>Caring Together Warwickshire</a:t>
            </a:r>
          </a:p>
        </p:txBody>
      </p:sp>
    </p:spTree>
    <p:extLst>
      <p:ext uri="{BB962C8B-B14F-4D97-AF65-F5344CB8AC3E}">
        <p14:creationId xmlns:p14="http://schemas.microsoft.com/office/powerpoint/2010/main" val="130472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475" y="224250"/>
            <a:ext cx="1952625" cy="15144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2C05F5-9864-13CE-3B2E-DCAA7282696E}"/>
              </a:ext>
            </a:extLst>
          </p:cNvPr>
          <p:cNvSpPr txBox="1"/>
          <p:nvPr/>
        </p:nvSpPr>
        <p:spPr>
          <a:xfrm>
            <a:off x="2822105" y="965873"/>
            <a:ext cx="608542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800" b="1" dirty="0">
                <a:solidFill>
                  <a:srgbClr val="7030A0"/>
                </a:solidFill>
                <a:latin typeface="Rubik"/>
              </a:rPr>
              <a:t>Many young carers don't think of themselves as a carer, the caring role often grows over time. 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4BFCFFD-0027-1531-64AE-FFDC654082BB}"/>
              </a:ext>
            </a:extLst>
          </p:cNvPr>
          <p:cNvGrpSpPr/>
          <p:nvPr/>
        </p:nvGrpSpPr>
        <p:grpSpPr>
          <a:xfrm>
            <a:off x="321558" y="1550648"/>
            <a:ext cx="8822441" cy="3650871"/>
            <a:chOff x="-2353292" y="1823023"/>
            <a:chExt cx="8822441" cy="3650871"/>
          </a:xfrm>
        </p:grpSpPr>
        <p:sp>
          <p:nvSpPr>
            <p:cNvPr id="4" name="TextBox 2">
              <a:extLst>
                <a:ext uri="{FF2B5EF4-FFF2-40B4-BE49-F238E27FC236}">
                  <a16:creationId xmlns:a16="http://schemas.microsoft.com/office/drawing/2014/main" id="{137A74CC-87FB-49BF-B51A-737E615465E8}"/>
                </a:ext>
              </a:extLst>
            </p:cNvPr>
            <p:cNvSpPr txBox="1"/>
            <p:nvPr/>
          </p:nvSpPr>
          <p:spPr>
            <a:xfrm>
              <a:off x="147254" y="1823023"/>
              <a:ext cx="6321895" cy="3650871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lnSpc>
                  <a:spcPct val="107000"/>
                </a:lnSpc>
                <a:spcAft>
                  <a:spcPts val="800"/>
                </a:spcAft>
              </a:pPr>
              <a:r>
                <a:rPr lang="en-US" sz="1800" b="1" kern="100" dirty="0">
                  <a:solidFill>
                    <a:srgbClr val="EC008C"/>
                  </a:solidFill>
                  <a:effectLst/>
                  <a:latin typeface="Rubik"/>
                  <a:ea typeface="Arial" panose="020B0604020202020204" pitchFamily="34" charset="0"/>
                  <a:cs typeface="Arial" panose="020B0604020202020204" pitchFamily="34" charset="0"/>
                </a:rPr>
                <a:t>Some of the tasks young carers take on include</a:t>
              </a:r>
              <a:r>
                <a:rPr lang="en-US" sz="1800" kern="100" dirty="0">
                  <a:solidFill>
                    <a:srgbClr val="EC008C"/>
                  </a:solidFill>
                  <a:effectLst/>
                  <a:latin typeface="Rubik"/>
                  <a:ea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marL="171450" indent="-171450" fontAlgn="base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US" sz="1800" kern="100" dirty="0">
                  <a:solidFill>
                    <a:srgbClr val="7030A0"/>
                  </a:solidFill>
                  <a:effectLst/>
                  <a:latin typeface="Rubik"/>
                  <a:ea typeface="Calibri" panose="020F0502020204030204" pitchFamily="34" charset="0"/>
                  <a:cs typeface="Arial" panose="020B0604020202020204" pitchFamily="34" charset="0"/>
                </a:rPr>
                <a:t>Shopping</a:t>
              </a:r>
            </a:p>
            <a:p>
              <a:pPr marL="171450" indent="-171450" fontAlgn="base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US" sz="1800" kern="100" dirty="0">
                  <a:solidFill>
                    <a:srgbClr val="7030A0"/>
                  </a:solidFill>
                  <a:latin typeface="Rubik"/>
                  <a:ea typeface="Calibri" panose="020F0502020204030204" pitchFamily="34" charset="0"/>
                  <a:cs typeface="Arial" panose="020B0604020202020204" pitchFamily="34" charset="0"/>
                </a:rPr>
                <a:t>Jobs around the house</a:t>
              </a:r>
            </a:p>
            <a:p>
              <a:pPr marL="171450" indent="-171450" fontAlgn="base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US" sz="1800" kern="100" dirty="0">
                  <a:solidFill>
                    <a:srgbClr val="7030A0"/>
                  </a:solidFill>
                  <a:latin typeface="Rubik"/>
                  <a:ea typeface="Calibri" panose="020F0502020204030204" pitchFamily="34" charset="0"/>
                  <a:cs typeface="Arial" panose="020B0604020202020204" pitchFamily="34" charset="0"/>
                </a:rPr>
                <a:t>Helping with medicines</a:t>
              </a:r>
            </a:p>
            <a:p>
              <a:pPr marL="171450" indent="-171450" fontAlgn="base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US" sz="1800" kern="100" dirty="0">
                  <a:solidFill>
                    <a:srgbClr val="7030A0"/>
                  </a:solidFill>
                  <a:latin typeface="Rubik"/>
                  <a:ea typeface="Calibri" panose="020F0502020204030204" pitchFamily="34" charset="0"/>
                  <a:cs typeface="Arial" panose="020B0604020202020204" pitchFamily="34" charset="0"/>
                </a:rPr>
                <a:t>Looking after a brother or sister</a:t>
              </a:r>
            </a:p>
            <a:p>
              <a:pPr marL="171450" indent="-171450" fontAlgn="base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US" sz="1800" kern="100" dirty="0">
                  <a:solidFill>
                    <a:srgbClr val="7030A0"/>
                  </a:solidFill>
                  <a:latin typeface="Rubik"/>
                  <a:ea typeface="Calibri" panose="020F0502020204030204" pitchFamily="34" charset="0"/>
                  <a:cs typeface="Arial" panose="020B0604020202020204" pitchFamily="34" charset="0"/>
                </a:rPr>
                <a:t>Providing emotional support</a:t>
              </a:r>
            </a:p>
            <a:p>
              <a:pPr marL="171450" indent="-171450" fontAlgn="base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US" sz="1800" kern="100" dirty="0">
                  <a:solidFill>
                    <a:srgbClr val="7030A0"/>
                  </a:solidFill>
                  <a:latin typeface="Rubik"/>
                  <a:ea typeface="Calibri" panose="020F0502020204030204" pitchFamily="34" charset="0"/>
                  <a:cs typeface="Arial" panose="020B0604020202020204" pitchFamily="34" charset="0"/>
                </a:rPr>
                <a:t>Helping with bills and money or collecting benefits – no child should have to shoulder such responsibilities alone.</a:t>
              </a:r>
            </a:p>
            <a:p>
              <a:pPr marL="171450" indent="-171450" fontAlgn="base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endParaRPr lang="en-GB" sz="11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8369DA7-5E14-0AB6-B172-8736A9947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2353292" y="3721280"/>
              <a:ext cx="2062420" cy="1457444"/>
            </a:xfrm>
            <a:prstGeom prst="rect">
              <a:avLst/>
            </a:prstGeom>
          </p:spPr>
        </p:pic>
      </p:grpSp>
      <p:pic>
        <p:nvPicPr>
          <p:cNvPr id="19" name="Picture 18" descr="47,400+ Helping Children Illustrations, Royalty-Free Vector Graphics &amp; Clip  Art - iStock | Parents helping children, Volunteer helping children, People  helping children">
            <a:extLst>
              <a:ext uri="{FF2B5EF4-FFF2-40B4-BE49-F238E27FC236}">
                <a16:creationId xmlns:a16="http://schemas.microsoft.com/office/drawing/2014/main" id="{FA66EAF4-9E0B-1693-1675-DA18C19B954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9" t="50244"/>
          <a:stretch/>
        </p:blipFill>
        <p:spPr bwMode="auto">
          <a:xfrm>
            <a:off x="236475" y="1852188"/>
            <a:ext cx="2232587" cy="18138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Google Shape;60;p14">
            <a:extLst>
              <a:ext uri="{FF2B5EF4-FFF2-40B4-BE49-F238E27FC236}">
                <a16:creationId xmlns:a16="http://schemas.microsoft.com/office/drawing/2014/main" id="{0BB32E02-DE35-DE6F-9ED5-D3118EB2EA20}"/>
              </a:ext>
            </a:extLst>
          </p:cNvPr>
          <p:cNvSpPr txBox="1"/>
          <p:nvPr/>
        </p:nvSpPr>
        <p:spPr>
          <a:xfrm>
            <a:off x="2803000" y="224250"/>
            <a:ext cx="6341000" cy="692467"/>
          </a:xfrm>
          <a:prstGeom prst="rect">
            <a:avLst/>
          </a:prstGeom>
          <a:solidFill>
            <a:srgbClr val="92278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r"/>
            <a:r>
              <a:rPr lang="en-US" sz="2800" b="1" dirty="0">
                <a:solidFill>
                  <a:schemeClr val="lt1"/>
                </a:solidFill>
                <a:latin typeface="Rubik"/>
                <a:ea typeface="Rubik"/>
                <a:cs typeface="Rubik"/>
              </a:rPr>
              <a:t>Caring Together Warwickshir</a:t>
            </a:r>
            <a:r>
              <a:rPr lang="en-US" sz="3300" b="1" dirty="0">
                <a:solidFill>
                  <a:schemeClr val="lt1"/>
                </a:solidFill>
                <a:latin typeface="Rubik"/>
                <a:ea typeface="Rubik"/>
                <a:cs typeface="Rubik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405098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982A83B-66ED-B844-9C9A-3A2371902B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209" y="43651"/>
            <a:ext cx="1950889" cy="1511939"/>
          </a:xfrm>
          <a:prstGeom prst="rect">
            <a:avLst/>
          </a:prstGeom>
        </p:spPr>
      </p:pic>
      <p:pic>
        <p:nvPicPr>
          <p:cNvPr id="2" name="Movie001">
            <a:hlinkClick r:id="" action="ppaction://media"/>
            <a:extLst>
              <a:ext uri="{FF2B5EF4-FFF2-40B4-BE49-F238E27FC236}">
                <a16:creationId xmlns:a16="http://schemas.microsoft.com/office/drawing/2014/main" id="{52DF9D92-1E51-3229-0FB4-B6D13EA80B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63602" y="1064718"/>
            <a:ext cx="6780398" cy="3813974"/>
          </a:xfrm>
          <a:prstGeom prst="rect">
            <a:avLst/>
          </a:prstGeom>
        </p:spPr>
      </p:pic>
      <p:sp>
        <p:nvSpPr>
          <p:cNvPr id="4" name="Google Shape;60;p14">
            <a:extLst>
              <a:ext uri="{FF2B5EF4-FFF2-40B4-BE49-F238E27FC236}">
                <a16:creationId xmlns:a16="http://schemas.microsoft.com/office/drawing/2014/main" id="{F4DC5699-211E-D562-60CD-E619AE57A086}"/>
              </a:ext>
            </a:extLst>
          </p:cNvPr>
          <p:cNvSpPr txBox="1"/>
          <p:nvPr/>
        </p:nvSpPr>
        <p:spPr>
          <a:xfrm>
            <a:off x="2803000" y="224250"/>
            <a:ext cx="6341000" cy="692467"/>
          </a:xfrm>
          <a:prstGeom prst="rect">
            <a:avLst/>
          </a:prstGeom>
          <a:solidFill>
            <a:srgbClr val="92278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r"/>
            <a:r>
              <a:rPr lang="en-US" sz="2800" b="1" dirty="0">
                <a:solidFill>
                  <a:schemeClr val="lt1"/>
                </a:solidFill>
                <a:latin typeface="Rubik"/>
                <a:ea typeface="Rubik"/>
                <a:cs typeface="Rubik"/>
              </a:rPr>
              <a:t>Caring Together Warwickshir</a:t>
            </a:r>
            <a:r>
              <a:rPr lang="en-US" sz="3300" b="1" dirty="0">
                <a:solidFill>
                  <a:schemeClr val="lt1"/>
                </a:solidFill>
                <a:latin typeface="Rubik"/>
                <a:ea typeface="Rubik"/>
                <a:cs typeface="Rubik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55801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0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475" y="224250"/>
            <a:ext cx="1952625" cy="15144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7866F3D-5655-08A8-B103-718406B118EB}"/>
              </a:ext>
            </a:extLst>
          </p:cNvPr>
          <p:cNvGrpSpPr/>
          <p:nvPr/>
        </p:nvGrpSpPr>
        <p:grpSpPr>
          <a:xfrm>
            <a:off x="813816" y="1699357"/>
            <a:ext cx="2962656" cy="1340493"/>
            <a:chOff x="409503" y="1731891"/>
            <a:chExt cx="3880066" cy="1425594"/>
          </a:xfrm>
        </p:grpSpPr>
        <p:sp>
          <p:nvSpPr>
            <p:cNvPr id="4" name="Rectangular Callout 10">
              <a:extLst>
                <a:ext uri="{FF2B5EF4-FFF2-40B4-BE49-F238E27FC236}">
                  <a16:creationId xmlns:a16="http://schemas.microsoft.com/office/drawing/2014/main" id="{B063ED4B-F35C-75A7-297A-3BD535E673E3}"/>
                </a:ext>
              </a:extLst>
            </p:cNvPr>
            <p:cNvSpPr/>
            <p:nvPr/>
          </p:nvSpPr>
          <p:spPr>
            <a:xfrm>
              <a:off x="445028" y="1731891"/>
              <a:ext cx="3844541" cy="1425594"/>
            </a:xfrm>
            <a:prstGeom prst="wedgeRectCallout">
              <a:avLst>
                <a:gd name="adj1" fmla="val 37174"/>
                <a:gd name="adj2" fmla="val 70197"/>
              </a:avLst>
            </a:prstGeom>
            <a:solidFill>
              <a:srgbClr val="EC008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>
                <a:highlight>
                  <a:srgbClr val="ED6C26"/>
                </a:highlight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4216A8D-3339-4D7D-6458-0DEDEC6A4F19}"/>
                </a:ext>
              </a:extLst>
            </p:cNvPr>
            <p:cNvSpPr txBox="1"/>
            <p:nvPr/>
          </p:nvSpPr>
          <p:spPr>
            <a:xfrm>
              <a:off x="409503" y="1852878"/>
              <a:ext cx="3695132" cy="127653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 defTabSz="342900">
                <a:spcBef>
                  <a:spcPts val="750"/>
                </a:spcBef>
                <a:buClr>
                  <a:schemeClr val="accent1"/>
                </a:buClr>
                <a:buSzPct val="80000"/>
                <a:defRPr/>
              </a:pPr>
              <a:r>
                <a:rPr lang="en-GB" sz="2400" b="1" dirty="0">
                  <a:solidFill>
                    <a:schemeClr val="bg1"/>
                  </a:solidFill>
                  <a:latin typeface="+mj-lt"/>
                </a:rPr>
                <a:t>There are about 700,000 young carers in the UK</a:t>
              </a:r>
            </a:p>
          </p:txBody>
        </p:sp>
      </p:grpSp>
      <p:sp>
        <p:nvSpPr>
          <p:cNvPr id="7" name="Oval Callout 9">
            <a:extLst>
              <a:ext uri="{FF2B5EF4-FFF2-40B4-BE49-F238E27FC236}">
                <a16:creationId xmlns:a16="http://schemas.microsoft.com/office/drawing/2014/main" id="{7A2FBA1C-E4C9-0F02-9E65-1807AA202453}"/>
              </a:ext>
            </a:extLst>
          </p:cNvPr>
          <p:cNvSpPr/>
          <p:nvPr/>
        </p:nvSpPr>
        <p:spPr>
          <a:xfrm>
            <a:off x="5509095" y="1003435"/>
            <a:ext cx="3582174" cy="1814396"/>
          </a:xfrm>
          <a:prstGeom prst="wedgeEllipseCallout">
            <a:avLst>
              <a:gd name="adj1" fmla="val -42660"/>
              <a:gd name="adj2" fmla="val 44406"/>
            </a:avLst>
          </a:prstGeom>
          <a:solidFill>
            <a:srgbClr val="EC008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b="1" dirty="0">
                <a:solidFill>
                  <a:srgbClr val="FFFFFF"/>
                </a:solidFill>
                <a:latin typeface="+mj-lt"/>
              </a:rPr>
              <a:t>There are </a:t>
            </a:r>
          </a:p>
          <a:p>
            <a:pPr algn="ctr"/>
            <a:r>
              <a:rPr lang="en-GB" sz="2400" b="1" dirty="0">
                <a:solidFill>
                  <a:srgbClr val="FFFFFF"/>
                </a:solidFill>
                <a:latin typeface="+mj-lt"/>
              </a:rPr>
              <a:t>likely to be </a:t>
            </a:r>
          </a:p>
          <a:p>
            <a:pPr algn="ctr"/>
            <a:r>
              <a:rPr lang="en-GB" sz="2400" b="1" dirty="0">
                <a:solidFill>
                  <a:srgbClr val="FFFFFF"/>
                </a:solidFill>
                <a:latin typeface="+mj-lt"/>
              </a:rPr>
              <a:t>young carers </a:t>
            </a:r>
          </a:p>
          <a:p>
            <a:pPr algn="ctr"/>
            <a:r>
              <a:rPr lang="en-GB" sz="2400" b="1" dirty="0">
                <a:solidFill>
                  <a:srgbClr val="FFFFFF"/>
                </a:solidFill>
                <a:latin typeface="+mj-lt"/>
              </a:rPr>
              <a:t>in every school</a:t>
            </a:r>
            <a:r>
              <a:rPr lang="en-GB" sz="2400" b="1" dirty="0">
                <a:solidFill>
                  <a:srgbClr val="FFFFFF"/>
                </a:solidFill>
                <a:latin typeface="Rubik"/>
                <a:ea typeface="Arial"/>
                <a:cs typeface="Arial"/>
              </a:rPr>
              <a:t>​</a:t>
            </a:r>
            <a:endParaRPr lang="en-GB" sz="2400" b="1" dirty="0">
              <a:latin typeface="Rubik"/>
            </a:endParaRPr>
          </a:p>
        </p:txBody>
      </p:sp>
      <p:sp>
        <p:nvSpPr>
          <p:cNvPr id="9" name="Cloud Callout 11">
            <a:extLst>
              <a:ext uri="{FF2B5EF4-FFF2-40B4-BE49-F238E27FC236}">
                <a16:creationId xmlns:a16="http://schemas.microsoft.com/office/drawing/2014/main" id="{0F1DAC5C-310B-1517-D761-37BD7CFE8661}"/>
              </a:ext>
            </a:extLst>
          </p:cNvPr>
          <p:cNvSpPr/>
          <p:nvPr/>
        </p:nvSpPr>
        <p:spPr>
          <a:xfrm>
            <a:off x="236475" y="3193228"/>
            <a:ext cx="3170758" cy="1960220"/>
          </a:xfrm>
          <a:prstGeom prst="cloudCallout">
            <a:avLst>
              <a:gd name="adj1" fmla="val 58757"/>
              <a:gd name="adj2" fmla="val -29805"/>
            </a:avLst>
          </a:prstGeom>
          <a:solidFill>
            <a:srgbClr val="EC008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 sz="1800" b="1" dirty="0">
              <a:solidFill>
                <a:srgbClr val="FFFFFF"/>
              </a:solidFill>
              <a:latin typeface="Rubik"/>
            </a:endParaRPr>
          </a:p>
          <a:p>
            <a:pPr algn="ctr"/>
            <a:r>
              <a:rPr lang="en-GB" sz="1800" b="1" dirty="0">
                <a:solidFill>
                  <a:srgbClr val="FFFFFF"/>
                </a:solidFill>
                <a:latin typeface="Rubik"/>
              </a:rPr>
              <a:t>There are many we do not know about, these are called ‘Hidden Young Carers’ </a:t>
            </a:r>
            <a:r>
              <a:rPr lang="en-GB" sz="1600" b="1" dirty="0">
                <a:solidFill>
                  <a:srgbClr val="FFFFFF"/>
                </a:solidFill>
                <a:latin typeface="Rubik"/>
                <a:ea typeface="Arial"/>
                <a:cs typeface="Arial"/>
              </a:rPr>
              <a:t>​</a:t>
            </a:r>
            <a:endParaRPr lang="en-GB" sz="1600" b="1" dirty="0">
              <a:latin typeface="Rubik"/>
            </a:endParaRPr>
          </a:p>
        </p:txBody>
      </p:sp>
      <p:sp>
        <p:nvSpPr>
          <p:cNvPr id="11" name="Rounded Rectangular Callout 12">
            <a:extLst>
              <a:ext uri="{FF2B5EF4-FFF2-40B4-BE49-F238E27FC236}">
                <a16:creationId xmlns:a16="http://schemas.microsoft.com/office/drawing/2014/main" id="{F93955F3-0DEC-E3E7-B806-CBCDB2490D1F}"/>
              </a:ext>
            </a:extLst>
          </p:cNvPr>
          <p:cNvSpPr/>
          <p:nvPr/>
        </p:nvSpPr>
        <p:spPr>
          <a:xfrm>
            <a:off x="6119318" y="3280616"/>
            <a:ext cx="2914953" cy="1683373"/>
          </a:xfrm>
          <a:prstGeom prst="wedgeRoundRectCallout">
            <a:avLst>
              <a:gd name="adj1" fmla="val -57508"/>
              <a:gd name="adj2" fmla="val -34774"/>
              <a:gd name="adj3" fmla="val 16667"/>
            </a:avLst>
          </a:prstGeom>
          <a:solidFill>
            <a:srgbClr val="EC008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  <a:latin typeface="+mj-lt"/>
                <a:cs typeface="Arial"/>
              </a:rPr>
              <a:t>In Coventry, there are approximately around 5,000 Young Carers – that we are aware of! </a:t>
            </a:r>
          </a:p>
          <a:p>
            <a:pPr algn="ctr"/>
            <a:endParaRPr lang="en-GB" sz="1050" dirty="0">
              <a:cs typeface="Arial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0E40D9D-C97D-8A64-EE3B-CD4ADD413212}"/>
              </a:ext>
            </a:extLst>
          </p:cNvPr>
          <p:cNvGrpSpPr/>
          <p:nvPr/>
        </p:nvGrpSpPr>
        <p:grpSpPr>
          <a:xfrm>
            <a:off x="2692784" y="963225"/>
            <a:ext cx="3034878" cy="4084562"/>
            <a:chOff x="2772130" y="982098"/>
            <a:chExt cx="3034878" cy="4084562"/>
          </a:xfrm>
          <a:noFill/>
        </p:grpSpPr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E66D5DC4-DD17-7F86-4DC1-BEF573600A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4116" y="1821756"/>
              <a:ext cx="1976592" cy="3244904"/>
            </a:xfrm>
            <a:prstGeom prst="rect">
              <a:avLst/>
            </a:prstGeom>
            <a:grpFill/>
          </p:spPr>
        </p:pic>
        <p:sp>
          <p:nvSpPr>
            <p:cNvPr id="5" name="TextBox 1">
              <a:extLst>
                <a:ext uri="{FF2B5EF4-FFF2-40B4-BE49-F238E27FC236}">
                  <a16:creationId xmlns:a16="http://schemas.microsoft.com/office/drawing/2014/main" id="{062C05F5-9864-13CE-3B2E-DCAA7282696E}"/>
                </a:ext>
              </a:extLst>
            </p:cNvPr>
            <p:cNvSpPr txBox="1"/>
            <p:nvPr/>
          </p:nvSpPr>
          <p:spPr>
            <a:xfrm>
              <a:off x="2772130" y="982098"/>
              <a:ext cx="3034878" cy="532903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2800" b="1" kern="100" dirty="0">
                  <a:solidFill>
                    <a:srgbClr val="152F4E"/>
                  </a:solidFill>
                  <a:effectLst/>
                  <a:latin typeface="Rubik"/>
                  <a:ea typeface="Arial" panose="020B0604020202020204" pitchFamily="34" charset="0"/>
                  <a:cs typeface="Arial" panose="020B0604020202020204" pitchFamily="34" charset="0"/>
                </a:rPr>
                <a:t>Did You Know? </a:t>
              </a:r>
              <a:endParaRPr lang="en-GB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Google Shape;60;p14">
            <a:extLst>
              <a:ext uri="{FF2B5EF4-FFF2-40B4-BE49-F238E27FC236}">
                <a16:creationId xmlns:a16="http://schemas.microsoft.com/office/drawing/2014/main" id="{B8E99B31-7D39-D0DC-9AD0-79326CB261F5}"/>
              </a:ext>
            </a:extLst>
          </p:cNvPr>
          <p:cNvSpPr txBox="1"/>
          <p:nvPr/>
        </p:nvSpPr>
        <p:spPr>
          <a:xfrm>
            <a:off x="2803000" y="224250"/>
            <a:ext cx="6341000" cy="692467"/>
          </a:xfrm>
          <a:prstGeom prst="rect">
            <a:avLst/>
          </a:prstGeom>
          <a:solidFill>
            <a:srgbClr val="92278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r"/>
            <a:r>
              <a:rPr lang="en-US" sz="2800" b="1" dirty="0">
                <a:solidFill>
                  <a:schemeClr val="lt1"/>
                </a:solidFill>
                <a:latin typeface="+mj-lt"/>
                <a:ea typeface="Rubik"/>
                <a:cs typeface="Rubik"/>
              </a:rPr>
              <a:t>Caring Together Warwickshir</a:t>
            </a:r>
            <a:r>
              <a:rPr lang="en-US" sz="3300" b="1" dirty="0">
                <a:solidFill>
                  <a:schemeClr val="lt1"/>
                </a:solidFill>
                <a:latin typeface="+mj-lt"/>
                <a:ea typeface="Rubik"/>
                <a:cs typeface="Rubik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3797816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3F6257-72CD-A598-E486-1E702A57F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372" y="1908562"/>
            <a:ext cx="4053875" cy="20745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5DE0922-2DF9-A11A-CB66-88F86373CB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813" y="1019825"/>
            <a:ext cx="1761553" cy="1229599"/>
          </a:xfrm>
          <a:prstGeom prst="rect">
            <a:avLst/>
          </a:prstGeom>
          <a:solidFill>
            <a:srgbClr val="EC008C"/>
          </a:solidFill>
          <a:ln>
            <a:noFill/>
          </a:ln>
        </p:spPr>
      </p:pic>
      <p:pic>
        <p:nvPicPr>
          <p:cNvPr id="61" name="Google Shape;61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6475" y="224250"/>
            <a:ext cx="1952625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542316D-4D30-8ADF-CB5E-4D0F492C03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0801" y="2537513"/>
            <a:ext cx="1665971" cy="11184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4AA8097-AC1F-0DB2-B6F4-725C547CD2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5864" y="3928338"/>
            <a:ext cx="1665971" cy="11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6A2449-49DE-1E46-25C3-37E3E77A93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6767" y="3655926"/>
            <a:ext cx="1564086" cy="13632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6D1215-0039-BC5D-DDCF-0A3C802C6F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606" y="3959366"/>
            <a:ext cx="1801532" cy="1229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1E91AF3-D643-0995-4B4B-64939C347E8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50806" y="981487"/>
            <a:ext cx="1765137" cy="16200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A7B1832-97EB-0EB7-238A-5E76768AB22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62935" y="955536"/>
            <a:ext cx="1894735" cy="17386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68B1FD2-736E-9D27-F1CE-42D09910491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8347" y="2880695"/>
            <a:ext cx="1812470" cy="16916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E1708A-E97A-3A8A-693C-E127782C846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47" y="1597187"/>
            <a:ext cx="1812470" cy="1399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D0ED123-B085-1955-57F8-F254910933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38811" y="942614"/>
            <a:ext cx="1511995" cy="104315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9FDC3B2-565F-F0C8-E071-0F38A1AC28A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27881" y="2194708"/>
            <a:ext cx="1750238" cy="12295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E2BA33E-43E7-071E-DE80-5C3851D50B8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68703" y="2543734"/>
            <a:ext cx="1598301" cy="114985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5E64AFF-6A99-24B7-DD8D-FEBEDB810CC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119" y="3867690"/>
            <a:ext cx="1564086" cy="118244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60;p14">
            <a:extLst>
              <a:ext uri="{FF2B5EF4-FFF2-40B4-BE49-F238E27FC236}">
                <a16:creationId xmlns:a16="http://schemas.microsoft.com/office/drawing/2014/main" id="{E9BC8F88-6E1B-4FD2-1D35-E86BE16B73C7}"/>
              </a:ext>
            </a:extLst>
          </p:cNvPr>
          <p:cNvSpPr txBox="1"/>
          <p:nvPr/>
        </p:nvSpPr>
        <p:spPr>
          <a:xfrm>
            <a:off x="2803000" y="224250"/>
            <a:ext cx="6341000" cy="692467"/>
          </a:xfrm>
          <a:prstGeom prst="rect">
            <a:avLst/>
          </a:prstGeom>
          <a:solidFill>
            <a:srgbClr val="92278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r"/>
            <a:r>
              <a:rPr lang="en-US" sz="2800" b="1" dirty="0">
                <a:solidFill>
                  <a:schemeClr val="lt1"/>
                </a:solidFill>
                <a:latin typeface="Rubik"/>
                <a:ea typeface="Rubik"/>
                <a:cs typeface="Rubik"/>
              </a:rPr>
              <a:t>Caring Together Warwickshir</a:t>
            </a:r>
            <a:r>
              <a:rPr lang="en-US" sz="3300" b="1" dirty="0">
                <a:solidFill>
                  <a:schemeClr val="lt1"/>
                </a:solidFill>
                <a:latin typeface="Rubik"/>
                <a:ea typeface="Rubik"/>
                <a:cs typeface="Rubik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13171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4000"/>
                            </p:stCondLst>
                            <p:childTnLst>
                              <p:par>
                                <p:cTn id="77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61;p14">
            <a:extLst>
              <a:ext uri="{FF2B5EF4-FFF2-40B4-BE49-F238E27FC236}">
                <a16:creationId xmlns:a16="http://schemas.microsoft.com/office/drawing/2014/main" id="{989F7FD6-BA82-D77C-4263-3F6144F6111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36260" y="260487"/>
            <a:ext cx="1952625" cy="15144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0223169-9891-C95C-9E93-FD14B35398EC}"/>
              </a:ext>
            </a:extLst>
          </p:cNvPr>
          <p:cNvSpPr>
            <a:spLocks noGrp="1"/>
          </p:cNvSpPr>
          <p:nvPr/>
        </p:nvSpPr>
        <p:spPr>
          <a:xfrm>
            <a:off x="2513445" y="1017724"/>
            <a:ext cx="6502539" cy="45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  <a:tabLst>
                <a:tab pos="457200" algn="l"/>
              </a:tabLst>
            </a:pPr>
            <a:r>
              <a:rPr lang="en-US" sz="2400" b="1" dirty="0">
                <a:solidFill>
                  <a:srgbClr val="7030A0"/>
                </a:solidFill>
                <a:effectLst/>
                <a:latin typeface="+mj-lt"/>
                <a:ea typeface="Arial" panose="020B0604020202020204" pitchFamily="34" charset="0"/>
                <a:cs typeface="Rubik" pitchFamily="2" charset="-79"/>
              </a:rPr>
              <a:t>How to help? 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800" dirty="0">
                <a:solidFill>
                  <a:srgbClr val="7030A0"/>
                </a:solidFill>
                <a:effectLst/>
                <a:latin typeface="+mj-lt"/>
                <a:ea typeface="Times New Roman" panose="02020603050405020304" pitchFamily="18" charset="0"/>
                <a:cs typeface="Rubik" pitchFamily="2" charset="-79"/>
              </a:rPr>
              <a:t>Speak to the person you’re worried about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800" dirty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  <a:cs typeface="Rubik" pitchFamily="2" charset="-79"/>
              </a:rPr>
              <a:t>Ask them if you can help in contacting us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800" dirty="0">
                <a:solidFill>
                  <a:srgbClr val="7030A0"/>
                </a:solidFill>
                <a:effectLst/>
                <a:latin typeface="+mj-lt"/>
                <a:ea typeface="Times New Roman" panose="02020603050405020304" pitchFamily="18" charset="0"/>
                <a:cs typeface="Rubik" pitchFamily="2" charset="-79"/>
              </a:rPr>
              <a:t>Speak to a teacher / encourage a young carer to talk to staff</a:t>
            </a:r>
            <a:endParaRPr lang="en-GB" sz="1800" dirty="0">
              <a:solidFill>
                <a:srgbClr val="7030A0"/>
              </a:solidFill>
              <a:effectLst/>
              <a:latin typeface="+mj-lt"/>
              <a:ea typeface="Times New Roman" panose="02020603050405020304" pitchFamily="18" charset="0"/>
              <a:cs typeface="Rubik" pitchFamily="2" charset="-79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478D3B-C874-403B-9A39-F4574883B7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60" y="3131248"/>
            <a:ext cx="1705392" cy="15144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220783-310A-ED90-3406-1ED12BEA7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4459" y="2952290"/>
            <a:ext cx="1453281" cy="18723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96B96F-69F2-097B-0843-35A7F77682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2796103"/>
            <a:ext cx="2308118" cy="21231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6000E5A-1339-2EBD-2F98-C79E288324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3882" y="3368539"/>
            <a:ext cx="1689598" cy="3805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76C1DBD-C679-EC23-86C2-B9AC6B40D7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5076" y="3712833"/>
            <a:ext cx="1578470" cy="968854"/>
          </a:xfrm>
          <a:prstGeom prst="rect">
            <a:avLst/>
          </a:prstGeom>
        </p:spPr>
      </p:pic>
      <p:sp>
        <p:nvSpPr>
          <p:cNvPr id="2" name="Google Shape;60;p14">
            <a:extLst>
              <a:ext uri="{FF2B5EF4-FFF2-40B4-BE49-F238E27FC236}">
                <a16:creationId xmlns:a16="http://schemas.microsoft.com/office/drawing/2014/main" id="{784538AF-B662-00CD-14A9-62765AD18C0C}"/>
              </a:ext>
            </a:extLst>
          </p:cNvPr>
          <p:cNvSpPr txBox="1"/>
          <p:nvPr/>
        </p:nvSpPr>
        <p:spPr>
          <a:xfrm>
            <a:off x="2803000" y="224250"/>
            <a:ext cx="6341000" cy="692467"/>
          </a:xfrm>
          <a:prstGeom prst="rect">
            <a:avLst/>
          </a:prstGeom>
          <a:solidFill>
            <a:srgbClr val="92278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r"/>
            <a:r>
              <a:rPr lang="en-US" sz="2800" b="1" dirty="0">
                <a:solidFill>
                  <a:schemeClr val="lt1"/>
                </a:solidFill>
                <a:latin typeface="Rubik"/>
                <a:ea typeface="Rubik"/>
                <a:cs typeface="Rubik"/>
              </a:rPr>
              <a:t>Caring Together Warwickshir</a:t>
            </a:r>
            <a:r>
              <a:rPr lang="en-US" sz="3300" b="1" dirty="0">
                <a:solidFill>
                  <a:schemeClr val="lt1"/>
                </a:solidFill>
                <a:latin typeface="Rubik"/>
                <a:ea typeface="Rubik"/>
                <a:cs typeface="Rubik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355118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CDCD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425" y="393750"/>
            <a:ext cx="1703800" cy="11188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55;p13">
            <a:extLst>
              <a:ext uri="{FF2B5EF4-FFF2-40B4-BE49-F238E27FC236}">
                <a16:creationId xmlns:a16="http://schemas.microsoft.com/office/drawing/2014/main" id="{E0FDAE55-79F1-B030-DF52-2AD0CC5D3CBD}"/>
              </a:ext>
            </a:extLst>
          </p:cNvPr>
          <p:cNvSpPr txBox="1"/>
          <p:nvPr/>
        </p:nvSpPr>
        <p:spPr>
          <a:xfrm>
            <a:off x="253268" y="1473513"/>
            <a:ext cx="4042410" cy="170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100" b="1" kern="100" dirty="0">
                <a:solidFill>
                  <a:srgbClr val="7030A0"/>
                </a:solidFill>
                <a:effectLst/>
                <a:latin typeface="+mj-lt"/>
                <a:ea typeface="Rubik"/>
                <a:cs typeface="Rubik"/>
              </a:rPr>
              <a:t>THANK </a:t>
            </a:r>
            <a:r>
              <a:rPr lang="en-US" sz="3100" b="1" kern="100" dirty="0">
                <a:solidFill>
                  <a:srgbClr val="7030A0"/>
                </a:solidFill>
                <a:latin typeface="+mj-lt"/>
                <a:ea typeface="Rubik"/>
                <a:cs typeface="Rubik"/>
              </a:rPr>
              <a:t>Y</a:t>
            </a:r>
            <a:r>
              <a:rPr lang="en-US" sz="3100" b="1" kern="100" dirty="0">
                <a:solidFill>
                  <a:srgbClr val="7030A0"/>
                </a:solidFill>
                <a:effectLst/>
                <a:latin typeface="+mj-lt"/>
                <a:ea typeface="Rubik"/>
                <a:cs typeface="Rubik"/>
              </a:rPr>
              <a:t>OU</a:t>
            </a:r>
            <a:endParaRPr lang="en-GB" sz="1100" b="1" kern="100" dirty="0">
              <a:solidFill>
                <a:srgbClr val="7030A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kern="100" dirty="0">
                <a:solidFill>
                  <a:srgbClr val="ED6C26"/>
                </a:solidFill>
                <a:effectLst/>
                <a:latin typeface="Rubik"/>
                <a:ea typeface="Rubik"/>
                <a:cs typeface="Rubik"/>
              </a:rPr>
              <a:t>Please follow us for updates on </a:t>
            </a:r>
            <a:endParaRPr lang="en-GB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D172E7-1827-6F18-85BF-304C35F5B3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52362" y="2543687"/>
            <a:ext cx="725298" cy="7252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0F161F0-6537-09A7-862D-CAD9CE32B6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362" y="3373912"/>
            <a:ext cx="725298" cy="725298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D23B59A-C9E9-D721-F43E-3863B649FD8A}"/>
              </a:ext>
            </a:extLst>
          </p:cNvPr>
          <p:cNvGrpSpPr/>
          <p:nvPr/>
        </p:nvGrpSpPr>
        <p:grpSpPr>
          <a:xfrm>
            <a:off x="952362" y="4203064"/>
            <a:ext cx="3456546" cy="725298"/>
            <a:chOff x="952362" y="4203064"/>
            <a:chExt cx="3456546" cy="72529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9D046B6-A79F-1701-8B80-532C6AD18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52362" y="4203064"/>
              <a:ext cx="728536" cy="725298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31539F3-8434-3870-5A63-66E189DEA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41084" y="4373672"/>
              <a:ext cx="2767824" cy="384081"/>
            </a:xfrm>
            <a:prstGeom prst="rect">
              <a:avLst/>
            </a:prstGeom>
          </p:spPr>
        </p:pic>
      </p:grpSp>
      <p:pic>
        <p:nvPicPr>
          <p:cNvPr id="14" name="Picture 13" descr="A logo with text on it&#10;&#10;AI-generated content may be incorrect.">
            <a:extLst>
              <a:ext uri="{FF2B5EF4-FFF2-40B4-BE49-F238E27FC236}">
                <a16:creationId xmlns:a16="http://schemas.microsoft.com/office/drawing/2014/main" id="{8F8FFF5D-7E31-3E33-0CB9-7C2F3CB21D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6846" y="400062"/>
            <a:ext cx="4916434" cy="17617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1562D0A-23CC-ECF4-FF3A-47C55F27D2F6}"/>
              </a:ext>
            </a:extLst>
          </p:cNvPr>
          <p:cNvSpPr txBox="1"/>
          <p:nvPr/>
        </p:nvSpPr>
        <p:spPr>
          <a:xfrm>
            <a:off x="1684802" y="3580614"/>
            <a:ext cx="58521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ED6C26"/>
                </a:solidFill>
              </a:rPr>
              <a:t>Caring Together Warwickshire Young Carers </a:t>
            </a:r>
            <a:endParaRPr lang="en-GB" sz="1800" b="1" dirty="0">
              <a:solidFill>
                <a:srgbClr val="ED6C26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07D883-B176-EB97-6AD6-F377E8A9656F}"/>
              </a:ext>
            </a:extLst>
          </p:cNvPr>
          <p:cNvSpPr txBox="1"/>
          <p:nvPr/>
        </p:nvSpPr>
        <p:spPr>
          <a:xfrm>
            <a:off x="1677660" y="2780284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u="sng" dirty="0" err="1">
                <a:solidFill>
                  <a:srgbClr val="ED6C26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</a:rPr>
              <a:t>caringtogetheryoungcarerswarks</a:t>
            </a:r>
            <a:endParaRPr lang="en-GB" sz="2000" dirty="0">
              <a:solidFill>
                <a:srgbClr val="ED6C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54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66316170DA1E4EA33E0D4173381AD3" ma:contentTypeVersion="18" ma:contentTypeDescription="Create a new document." ma:contentTypeScope="" ma:versionID="e244df85eb04c81563b5b38757c8ea9d">
  <xsd:schema xmlns:xsd="http://www.w3.org/2001/XMLSchema" xmlns:xs="http://www.w3.org/2001/XMLSchema" xmlns:p="http://schemas.microsoft.com/office/2006/metadata/properties" xmlns:ns2="63f2380b-0c96-4f13-b7bd-4efb2e7a409d" xmlns:ns3="7a187ba7-4ee6-40cd-a821-8775ec6fa3ed" targetNamespace="http://schemas.microsoft.com/office/2006/metadata/properties" ma:root="true" ma:fieldsID="dab8cdaf5f9b1d4cc971c2face931d3c" ns2:_="" ns3:_="">
    <xsd:import namespace="63f2380b-0c96-4f13-b7bd-4efb2e7a409d"/>
    <xsd:import namespace="7a187ba7-4ee6-40cd-a821-8775ec6fa3e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f2380b-0c96-4f13-b7bd-4efb2e7a409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50cf993-7acb-408b-a51c-c5b57ed156ff}" ma:internalName="TaxCatchAll" ma:showField="CatchAllData" ma:web="63f2380b-0c96-4f13-b7bd-4efb2e7a409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187ba7-4ee6-40cd-a821-8775ec6fa3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fbe5379-f51c-4d60-b266-98c9ed200f4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a187ba7-4ee6-40cd-a821-8775ec6fa3ed">
      <Terms xmlns="http://schemas.microsoft.com/office/infopath/2007/PartnerControls"/>
    </lcf76f155ced4ddcb4097134ff3c332f>
    <TaxCatchAll xmlns="63f2380b-0c96-4f13-b7bd-4efb2e7a409d" xsi:nil="true"/>
    <SharedWithUsers xmlns="63f2380b-0c96-4f13-b7bd-4efb2e7a409d">
      <UserInfo>
        <DisplayName>SharingLinks.2c0c0ec9-6e3d-434d-919b-e8ad650671bc.AnonymousEdit.db074e47-6977-44f1-b273-4c4bdaa66523</DisplayName>
        <AccountId>363</AccountId>
        <AccountType/>
      </UserInfo>
      <UserInfo>
        <DisplayName>Sarah Wakeman</DisplayName>
        <AccountId>1258</AccountId>
        <AccountType/>
      </UserInfo>
      <UserInfo>
        <DisplayName>Sean Whelan</DisplayName>
        <AccountId>1325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4AC803C-203F-434C-A533-A79E83196B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f2380b-0c96-4f13-b7bd-4efb2e7a409d"/>
    <ds:schemaRef ds:uri="7a187ba7-4ee6-40cd-a821-8775ec6fa3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FF347F7-B51E-48E5-9A99-BD65E7176D9A}">
  <ds:schemaRefs>
    <ds:schemaRef ds:uri="45526788-b66f-404f-8074-406188e6fe53"/>
    <ds:schemaRef ds:uri="ee31dd87-b2a9-466b-aec7-6f12b3ab2cda"/>
    <ds:schemaRef ds:uri="http://schemas.microsoft.com/office/2006/metadata/properties"/>
    <ds:schemaRef ds:uri="http://schemas.microsoft.com/office/infopath/2007/PartnerControls"/>
    <ds:schemaRef ds:uri="7a187ba7-4ee6-40cd-a821-8775ec6fa3ed"/>
    <ds:schemaRef ds:uri="63f2380b-0c96-4f13-b7bd-4efb2e7a409d"/>
  </ds:schemaRefs>
</ds:datastoreItem>
</file>

<file path=customXml/itemProps3.xml><?xml version="1.0" encoding="utf-8"?>
<ds:datastoreItem xmlns:ds="http://schemas.openxmlformats.org/officeDocument/2006/customXml" ds:itemID="{B0BEEB16-5607-4275-A889-EB5C7B1677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429</Words>
  <Application>Microsoft Office PowerPoint</Application>
  <PresentationFormat>On-screen Show (16:9)</PresentationFormat>
  <Paragraphs>57</Paragraphs>
  <Slides>9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Calibri Light</vt:lpstr>
      <vt:lpstr>Arial</vt:lpstr>
      <vt:lpstr>Calibri</vt:lpstr>
      <vt:lpstr>Rubik</vt:lpstr>
      <vt:lpstr>Simple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Wakeman</dc:creator>
  <cp:lastModifiedBy>Sarah Wakeman</cp:lastModifiedBy>
  <cp:revision>9</cp:revision>
  <dcterms:modified xsi:type="dcterms:W3CDTF">2025-02-24T16:19:13Z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0x0101008766316170DA1E4EA33E0D4173381AD3</vt:lpwstr>
  </property>
  <property fmtid="{D5CDD505-2E9C-101B-9397-08002B2CF9AE}" pid="3" name="MediaServiceImageTags">
    <vt:lpwstr/>
  </property>
</Properties>
</file>