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9" r:id="rId4"/>
    <p:sldId id="260" r:id="rId5"/>
    <p:sldId id="258" r:id="rId6"/>
    <p:sldId id="261" r:id="rId7"/>
    <p:sldId id="264" r:id="rId8"/>
    <p:sldId id="262" r:id="rId9"/>
    <p:sldId id="263"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0D6726-BB87-4242-9DC4-E6B7F49C915F}" v="1778" dt="2024-02-29T15:40:14.382"/>
    <p1510:client id="{A7D541AF-03D7-E324-3CE2-C0AEF7D5E935}" v="777" dt="2024-03-01T08:45:06.081"/>
    <p1510:client id="{CED135F2-2684-062B-0D78-7DD2D8527307}" v="9" vWet="10" dt="2024-02-29T14:20:43.7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26781"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3B95D5-2A22-4CCC-B133-7FEC53F945AE}" type="datetimeFigureOut">
              <a:t>3/4/2024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485FD5-9A4D-47F7-BC52-6EEDF8B75B83}" type="slidenum">
              <a:t>‹#›</a:t>
            </a:fld>
            <a:endParaRPr lang="en-US"/>
          </a:p>
        </p:txBody>
      </p:sp>
    </p:spTree>
    <p:extLst>
      <p:ext uri="{BB962C8B-B14F-4D97-AF65-F5344CB8AC3E}">
        <p14:creationId xmlns:p14="http://schemas.microsoft.com/office/powerpoint/2010/main" val="2377914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youngcarersinschools.com/wp-content/uploads/2024/01/YCiS-Award-Pack-Final.pdf"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youngcarersinschools.com/wp-content/uploads/2024/01/YCiS-Award-Evidence-examples.docx" TargetMode="External"/><Relationship Id="rId4" Type="http://schemas.openxmlformats.org/officeDocument/2006/relationships/hyperlink" Target="https://view.officeapps.live.com/op/view.aspx?src=https%3A%2F%2Fyoungcarersinschools.com%2Fwp-content%2Fuploads%2F2024%2F01%2FYCiS-Award-Provision-Map.xlsx&amp;wdOrigin=BROWSELINK"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Thank you for joining our first Young Carers Networking event, which we plan to deliver every term, with updates on the </a:t>
            </a:r>
            <a:r>
              <a:rPr lang="en-US" err="1">
                <a:ea typeface="Calibri"/>
                <a:cs typeface="Calibri"/>
              </a:rPr>
              <a:t>YCiS</a:t>
            </a:r>
            <a:r>
              <a:rPr lang="en-US">
                <a:ea typeface="Calibri"/>
                <a:cs typeface="Calibri"/>
              </a:rPr>
              <a:t> award, </a:t>
            </a:r>
            <a:r>
              <a:rPr lang="en-US" err="1">
                <a:ea typeface="Calibri"/>
                <a:cs typeface="Calibri"/>
              </a:rPr>
              <a:t>whats</a:t>
            </a:r>
            <a:r>
              <a:rPr lang="en-US">
                <a:ea typeface="Calibri"/>
                <a:cs typeface="Calibri"/>
              </a:rPr>
              <a:t> new in policies, and what is happening nationally and locally for young carers.</a:t>
            </a:r>
          </a:p>
        </p:txBody>
      </p:sp>
      <p:sp>
        <p:nvSpPr>
          <p:cNvPr id="4" name="Slide Number Placeholder 3"/>
          <p:cNvSpPr>
            <a:spLocks noGrp="1"/>
          </p:cNvSpPr>
          <p:nvPr>
            <p:ph type="sldNum" sz="quarter" idx="5"/>
          </p:nvPr>
        </p:nvSpPr>
        <p:spPr/>
        <p:txBody>
          <a:bodyPr/>
          <a:lstStyle/>
          <a:p>
            <a:fld id="{FF485FD5-9A4D-47F7-BC52-6EEDF8B75B83}" type="slidenum">
              <a:t>1</a:t>
            </a:fld>
            <a:endParaRPr lang="en-US"/>
          </a:p>
        </p:txBody>
      </p:sp>
    </p:spTree>
    <p:extLst>
      <p:ext uri="{BB962C8B-B14F-4D97-AF65-F5344CB8AC3E}">
        <p14:creationId xmlns:p14="http://schemas.microsoft.com/office/powerpoint/2010/main" val="939385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know that there at 2 YC's in every class,  in every school</a:t>
            </a:r>
          </a:p>
        </p:txBody>
      </p:sp>
      <p:sp>
        <p:nvSpPr>
          <p:cNvPr id="4" name="Slide Number Placeholder 3"/>
          <p:cNvSpPr>
            <a:spLocks noGrp="1"/>
          </p:cNvSpPr>
          <p:nvPr>
            <p:ph type="sldNum" sz="quarter" idx="5"/>
          </p:nvPr>
        </p:nvSpPr>
        <p:spPr/>
        <p:txBody>
          <a:bodyPr/>
          <a:lstStyle/>
          <a:p>
            <a:fld id="{FF485FD5-9A4D-47F7-BC52-6EEDF8B75B83}" type="slidenum">
              <a:t>3</a:t>
            </a:fld>
            <a:endParaRPr lang="en-US"/>
          </a:p>
        </p:txBody>
      </p:sp>
    </p:spTree>
    <p:extLst>
      <p:ext uri="{BB962C8B-B14F-4D97-AF65-F5344CB8AC3E}">
        <p14:creationId xmlns:p14="http://schemas.microsoft.com/office/powerpoint/2010/main" val="215684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Understand: </a:t>
            </a:r>
          </a:p>
          <a:p>
            <a:r>
              <a:rPr lang="en-US" dirty="0"/>
              <a:t>Having is designated Young Carer Lead act as a main contact for YCs and families is crucial. These staff members have a responsibility for understanding and addressing young carers needs. There is also Carer Aware training available that should be delivered to all staff as part of young carer training, this ensures all staff have an understanding of what needs a young carer might have.  </a:t>
            </a:r>
          </a:p>
          <a:p>
            <a:endParaRPr lang="en-US" dirty="0"/>
          </a:p>
          <a:p>
            <a:r>
              <a:rPr lang="en-US" b="1" u="sng" dirty="0"/>
              <a:t>Inform:</a:t>
            </a:r>
          </a:p>
          <a:p>
            <a:r>
              <a:rPr lang="en-US" b="0" u="none" dirty="0"/>
              <a:t>It is important that schools have a written young carers policy checklist/ agreement so that all staff are informed. Once a school has signed up they will have access to tools and examples for best practice should you want to write your own policy for your school. </a:t>
            </a:r>
          </a:p>
          <a:p>
            <a:r>
              <a:rPr lang="en-US" b="0" u="none" dirty="0"/>
              <a:t>Example Link – add to chat </a:t>
            </a:r>
          </a:p>
          <a:p>
            <a:r>
              <a:rPr lang="en-US" b="0" u="none" dirty="0"/>
              <a:t>https://view.officeapps.live.com/op/view.aspx?src=https%3A%2F%2Fyoungcarersinschools.com%2Fwp-content%2Fuploads%2F2023%2F12%2Fexamples-of-young-carer-policies-and-models-of-support.docx&amp;wdOrigin=BROWSELINK  </a:t>
            </a:r>
          </a:p>
          <a:p>
            <a:endParaRPr lang="en-US" b="0" u="none" dirty="0"/>
          </a:p>
          <a:p>
            <a:r>
              <a:rPr lang="en-US" b="0" u="none" dirty="0"/>
              <a:t>Whether you are using CPOMS, SIMS or any other monitoring system, your school should flag young carers as part of your records. This is vital as we all know that young carers are under-identified in school settings. The 2023 Census shows us that 70% of schools recorded not having any young carers but we know that there are at lease 2 young carers in every classroom in every school. </a:t>
            </a:r>
          </a:p>
          <a:p>
            <a:endParaRPr lang="en-US" b="0" u="none" dirty="0"/>
          </a:p>
          <a:p>
            <a:r>
              <a:rPr lang="en-US" b="1" u="sng" dirty="0"/>
              <a:t>Identify</a:t>
            </a:r>
          </a:p>
          <a:p>
            <a:r>
              <a:rPr lang="en-US" dirty="0"/>
              <a:t>Young Carers are informing us that their most important priorities are focused on early identification and receiving the appropriate support in school. In order to achieve this, a whole-school approach where young carers can be identified as early as possible is needed and it is vital that schools raise awareness of young carers regularly through school assemblies, discussed in PSHE lessons, young carers being mentioned in newsletters, a easily accessible noticeboard is displayed and fundraising. Lunch Time drop in sessions for pupils who may think they are a young carer or have young carer questions can attend and meet a schools young carer lead and have all there questions answered. Schools should also raise awareness of young cares with their governing body and this could be a letter sent to them explaining the definition of a young carer, potential responsibilities they may have and tasks they may face in education. </a:t>
            </a:r>
          </a:p>
          <a:p>
            <a:endParaRPr lang="en-US" b="0" u="none" dirty="0"/>
          </a:p>
          <a:p>
            <a:r>
              <a:rPr lang="en-US" b="1" u="sng" dirty="0"/>
              <a:t>Listen</a:t>
            </a:r>
          </a:p>
          <a:p>
            <a:r>
              <a:rPr lang="en-US" b="0" u="none" dirty="0"/>
              <a:t>Young Carers need a voice and to be heard in schools. A Young Carer Suggestion Box is a great way of getting feedback and also ideas of how to support our young carers as young carers may not all feel comfortable enough to approach the leads and may prefer to do this anonymously. Young Carers should be openly discussed and embraced in all schools to take away stigmas and to help young cares feel more inclusive and listened to. </a:t>
            </a:r>
          </a:p>
          <a:p>
            <a:endParaRPr lang="en-US" b="0" u="none" dirty="0"/>
          </a:p>
          <a:p>
            <a:r>
              <a:rPr lang="en-US" b="1" u="sng" dirty="0"/>
              <a:t>Support</a:t>
            </a:r>
          </a:p>
          <a:p>
            <a:r>
              <a:rPr lang="en-US" b="0" u="none" dirty="0"/>
              <a:t>Every school should be providing young carer specific support like homework support, making sure young carers have the opportunity to complete homework at lunch times if they wish to. Many young carers do not have the time or space to do this at home due to their caring responsibilities. Some Young Carers need to contact their cared </a:t>
            </a:r>
            <a:r>
              <a:rPr lang="en-US" b="0" u="none" dirty="0" err="1"/>
              <a:t>fors</a:t>
            </a:r>
            <a:r>
              <a:rPr lang="en-US" b="0" u="none" dirty="0"/>
              <a:t> during school hours so understanding this and allowing time to touch base at home is a great way of a school showing how they support young carers. Working with linked schools around transition to ensure information is shared regarding their caring role. Additionally to what schools can offer within their setting, signposting to Young Carers for their statutory young carers assessment with the families consent, young carers services can then support the young carer and their family outside of the school remit. </a:t>
            </a:r>
          </a:p>
          <a:p>
            <a:endParaRPr lang="en-US" b="0" u="none" dirty="0"/>
          </a:p>
          <a:p>
            <a:endParaRPr lang="en-US" b="0" u="none" dirty="0"/>
          </a:p>
          <a:p>
            <a:endParaRPr lang="en-US" b="0" u="none" dirty="0"/>
          </a:p>
        </p:txBody>
      </p:sp>
      <p:sp>
        <p:nvSpPr>
          <p:cNvPr id="4" name="Slide Number Placeholder 3"/>
          <p:cNvSpPr>
            <a:spLocks noGrp="1"/>
          </p:cNvSpPr>
          <p:nvPr>
            <p:ph type="sldNum" sz="quarter" idx="5"/>
          </p:nvPr>
        </p:nvSpPr>
        <p:spPr/>
        <p:txBody>
          <a:bodyPr/>
          <a:lstStyle/>
          <a:p>
            <a:fld id="{FF485FD5-9A4D-47F7-BC52-6EEDF8B75B83}" type="slidenum">
              <a:rPr lang="en-GB" smtClean="0"/>
              <a:t>6</a:t>
            </a:fld>
            <a:endParaRPr lang="en-GB"/>
          </a:p>
        </p:txBody>
      </p:sp>
    </p:spTree>
    <p:extLst>
      <p:ext uri="{BB962C8B-B14F-4D97-AF65-F5344CB8AC3E}">
        <p14:creationId xmlns:p14="http://schemas.microsoft.com/office/powerpoint/2010/main" val="3823381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hlinkClick r:id="rId3" tooltip="https://youngcarersinschools.com/wp-content/uploads/2024/01/ycis-award-pack-final.pdf"/>
              </a:rPr>
              <a:t>Young Carers in Schools Award Pack</a:t>
            </a:r>
            <a:r>
              <a:rPr lang="en-US" dirty="0">
                <a:effectLst/>
              </a:rPr>
              <a:t>: A full guide to support schools to implement and evidence a Young Carers in Schools award. Contains a step by step guide to the process and a comprehensive checklist of required evidence.</a:t>
            </a:r>
            <a:endParaRPr lang="en-US"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ffectLst/>
                <a:hlinkClick r:id="rId4" tooltip="https://view.officeapps.live.com/op/view.aspx?src=https%3a%2f%2fyoungcarersinschools.com%2fwp-content%2fuploads%2f2024%2f01%2fycis-award-provision-map.xlsx&amp;wdorigin=browselink"/>
              </a:rPr>
              <a:t>YCiS</a:t>
            </a:r>
            <a:r>
              <a:rPr lang="en-US" dirty="0">
                <a:effectLst/>
                <a:hlinkClick r:id="rId4" tooltip="https://view.officeapps.live.com/op/view.aspx?src=https%3a%2f%2fyoungcarersinschools.com%2fwp-content%2fuploads%2f2024%2f01%2fycis-award-provision-map.xlsx&amp;wdorigin=browselink"/>
              </a:rPr>
              <a:t> Award Provision Map</a:t>
            </a:r>
            <a:r>
              <a:rPr lang="en-US" dirty="0">
                <a:effectLst/>
              </a:rPr>
              <a:t>: This is a table that outlines the criteria of the Award, the suggested evidence and helps to track progress towards the Award</a:t>
            </a:r>
            <a:endParaRPr lang="en-US"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ffectLst/>
                <a:hlinkClick r:id="rId5" tooltip="https://youngcarersinschools.com/wp-content/uploads/2024/01/ycis-award-evidence-examples.docx"/>
              </a:rPr>
              <a:t>YCiS</a:t>
            </a:r>
            <a:r>
              <a:rPr lang="en-US" dirty="0">
                <a:effectLst/>
                <a:hlinkClick r:id="rId5" tooltip="https://youngcarersinschools.com/wp-content/uploads/2024/01/ycis-award-evidence-examples.docx"/>
              </a:rPr>
              <a:t> Award Evidence Example Pack</a:t>
            </a:r>
            <a:r>
              <a:rPr lang="en-US" dirty="0">
                <a:effectLst/>
              </a:rPr>
              <a:t>: This document provides examples of evidence that can be supplied.</a:t>
            </a:r>
            <a:endParaRPr lang="en-US" dirty="0"/>
          </a:p>
          <a:p>
            <a:endParaRPr lang="en-GB" dirty="0"/>
          </a:p>
        </p:txBody>
      </p:sp>
      <p:sp>
        <p:nvSpPr>
          <p:cNvPr id="4" name="Slide Number Placeholder 3"/>
          <p:cNvSpPr>
            <a:spLocks noGrp="1"/>
          </p:cNvSpPr>
          <p:nvPr>
            <p:ph type="sldNum" sz="quarter" idx="5"/>
          </p:nvPr>
        </p:nvSpPr>
        <p:spPr/>
        <p:txBody>
          <a:bodyPr/>
          <a:lstStyle/>
          <a:p>
            <a:fld id="{FF485FD5-9A4D-47F7-BC52-6EEDF8B75B83}" type="slidenum">
              <a:rPr lang="en-GB" smtClean="0"/>
              <a:t>7</a:t>
            </a:fld>
            <a:endParaRPr lang="en-GB"/>
          </a:p>
        </p:txBody>
      </p:sp>
    </p:spTree>
    <p:extLst>
      <p:ext uri="{BB962C8B-B14F-4D97-AF65-F5344CB8AC3E}">
        <p14:creationId xmlns:p14="http://schemas.microsoft.com/office/powerpoint/2010/main" val="1612772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dirty="0">
                <a:effectLst/>
              </a:rPr>
              <a:t>To achieve the Young Carers in Schools Award, evidence must be provided to show how your school or college is implementing the criteria.</a:t>
            </a:r>
            <a:endParaRPr lang="en-US" dirty="0">
              <a:effectLst/>
            </a:endParaRPr>
          </a:p>
          <a:p>
            <a:pPr>
              <a:buFont typeface="Arial" panose="020B0604020202020204" pitchFamily="34" charset="0"/>
              <a:buChar char="•"/>
            </a:pPr>
            <a:r>
              <a:rPr lang="en-US" dirty="0"/>
              <a:t>A lot of the evidence required to show the work you are doing to identify and support young carers can be provided through photos of your young carers noticeboard for pupils. You could send us both a wide-angle picture of the noticeboard, but also a close-up picture of the specific area for each relevant section of the Award. It is important you upload clear photos and label them appropriately.</a:t>
            </a:r>
            <a:endParaRPr lang="en-US" dirty="0">
              <a:ea typeface="Calibri"/>
              <a:cs typeface="Calibri"/>
            </a:endParaRPr>
          </a:p>
          <a:p>
            <a:pPr rtl="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F485FD5-9A4D-47F7-BC52-6EEDF8B75B83}" type="slidenum">
              <a:rPr lang="en-GB" smtClean="0"/>
              <a:t>8</a:t>
            </a:fld>
            <a:endParaRPr lang="en-GB"/>
          </a:p>
        </p:txBody>
      </p:sp>
    </p:spTree>
    <p:extLst>
      <p:ext uri="{BB962C8B-B14F-4D97-AF65-F5344CB8AC3E}">
        <p14:creationId xmlns:p14="http://schemas.microsoft.com/office/powerpoint/2010/main" val="905398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a:buChar char="•"/>
            </a:pPr>
            <a:r>
              <a:rPr lang="en-US" dirty="0"/>
              <a:t>Even if you are confident in your provision for young carers, we ask that all schools initially apply for the Young Carers in Schools Award – this will make the process easier if you wish to apply for the Young Carers in Schools Award Plus.</a:t>
            </a:r>
          </a:p>
          <a:p>
            <a:pPr marL="285750" indent="-285750">
              <a:buFont typeface="Arial,Sans-Serif"/>
              <a:buChar char="•"/>
            </a:pPr>
            <a:r>
              <a:rPr lang="en-US"/>
              <a:t>The Award will have a three-year expiry date to ensure that the provision for young carers remains in place. Schools will be contacted and asked to re-apply.</a:t>
            </a:r>
          </a:p>
          <a:p>
            <a:pPr marL="285750" indent="-285750">
              <a:buFont typeface="Arial,Sans-Serif"/>
              <a:buChar char="•"/>
            </a:pPr>
            <a:r>
              <a:rPr lang="en-US"/>
              <a:t>Schools will also be asked how many young carers they have recorded when they submit their application. We will be in contact a year after the school achieves the Award to see if the number of identified young carers has increased.</a:t>
            </a:r>
          </a:p>
          <a:p>
            <a:endParaRPr lang="en-GB"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485FD5-9A4D-47F7-BC52-6EEDF8B75B83}" type="slidenum">
              <a:rPr lang="en-US"/>
              <a:t>9</a:t>
            </a:fld>
            <a:endParaRPr lang="en-US"/>
          </a:p>
        </p:txBody>
      </p:sp>
    </p:spTree>
    <p:extLst>
      <p:ext uri="{BB962C8B-B14F-4D97-AF65-F5344CB8AC3E}">
        <p14:creationId xmlns:p14="http://schemas.microsoft.com/office/powerpoint/2010/main" val="1846146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A6BA7-9C60-8E2D-50C0-DB42425170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3C3341E-B216-90AB-69D8-565CBCF451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85B066D-DDE7-C4AB-8973-D92848E211B6}"/>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5" name="Footer Placeholder 4">
            <a:extLst>
              <a:ext uri="{FF2B5EF4-FFF2-40B4-BE49-F238E27FC236}">
                <a16:creationId xmlns:a16="http://schemas.microsoft.com/office/drawing/2014/main" id="{F863B4AB-F2F6-1EBB-BA95-6293A0C2B0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C1FFD9-F5F2-D0C0-6746-A8F30296F4D1}"/>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821308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85458-4EF7-2A66-D513-CF36B86B1DB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E2CE0C-EDA2-17C2-39D7-834782ADC2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546DBD-5363-BFBC-74FF-6A1C592CBF9D}"/>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5" name="Footer Placeholder 4">
            <a:extLst>
              <a:ext uri="{FF2B5EF4-FFF2-40B4-BE49-F238E27FC236}">
                <a16:creationId xmlns:a16="http://schemas.microsoft.com/office/drawing/2014/main" id="{3FC89EC0-2B41-D358-467C-9FC5B60F20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6F9003-48B6-4C83-FF82-20CF9B0647ED}"/>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2213737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9C9843-0181-6540-69E8-6F649D05524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AAA6D0-A304-1BCA-7015-59AF37812E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E26B4A-0D4B-27BA-B473-59A3616490F4}"/>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5" name="Footer Placeholder 4">
            <a:extLst>
              <a:ext uri="{FF2B5EF4-FFF2-40B4-BE49-F238E27FC236}">
                <a16:creationId xmlns:a16="http://schemas.microsoft.com/office/drawing/2014/main" id="{8519CF5C-AD53-E931-99F6-9EF3E6E898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98553A-D4C9-BB43-010C-2996965C6E1C}"/>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250314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FCAD2-1441-EAE3-CA2E-B2147B796D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2E6518-4378-6BE8-5C49-7A878DE758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6B1D82-E01E-846E-2016-9B8C63D00E26}"/>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5" name="Footer Placeholder 4">
            <a:extLst>
              <a:ext uri="{FF2B5EF4-FFF2-40B4-BE49-F238E27FC236}">
                <a16:creationId xmlns:a16="http://schemas.microsoft.com/office/drawing/2014/main" id="{A576842D-D004-C2A9-A1EB-BDDC3082BD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E912C0-7FF3-40CD-BC7D-47D19D1AB830}"/>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4274586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53825-65EC-11A9-6452-E512836A09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18BAA86-F239-58A5-9E73-83FF732457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243DA4-72B9-2CF2-E1FD-5E1B799180DF}"/>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5" name="Footer Placeholder 4">
            <a:extLst>
              <a:ext uri="{FF2B5EF4-FFF2-40B4-BE49-F238E27FC236}">
                <a16:creationId xmlns:a16="http://schemas.microsoft.com/office/drawing/2014/main" id="{C6A065D9-FBD2-5F2B-90C9-CC9CC991C6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65755D-1A2A-7916-A41A-E8840084EC48}"/>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3879782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20406-7D90-9DE3-4D0B-D7925620E6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B3B6F5-624D-F53F-4040-21D09A556C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514DE1-DCE8-416B-AEE2-FBE5985661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C5E91D-566E-F50E-A43B-DCEE80CECC05}"/>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6" name="Footer Placeholder 5">
            <a:extLst>
              <a:ext uri="{FF2B5EF4-FFF2-40B4-BE49-F238E27FC236}">
                <a16:creationId xmlns:a16="http://schemas.microsoft.com/office/drawing/2014/main" id="{3859CFB6-49C5-4F60-EA94-D85BAB39B6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ECA4FB-56BC-216F-1692-33972985E528}"/>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303906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5911B-58A1-5FBA-73B5-532438FFE7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C10088-E2BB-6014-2A6A-E406BA1AC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00B0DD-65B0-76D7-D454-E95D6ED27D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58CC51-AEB5-9972-43B8-5AB88B48D9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98CBF5-79FE-DEF6-6A83-B77519A0E1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B9FCDD6-CB14-B956-1E0B-F0E21483355A}"/>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8" name="Footer Placeholder 7">
            <a:extLst>
              <a:ext uri="{FF2B5EF4-FFF2-40B4-BE49-F238E27FC236}">
                <a16:creationId xmlns:a16="http://schemas.microsoft.com/office/drawing/2014/main" id="{4D2B11BB-FBEC-0E5E-E074-3A40B78BC00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E6FCAC-CBCF-2432-8469-32EC08A1D8AB}"/>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1141596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EC3CA-4C65-681F-D3E9-A6CB0E7B305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A577CE-4C42-6D31-1D00-AEF47591EB7A}"/>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4" name="Footer Placeholder 3">
            <a:extLst>
              <a:ext uri="{FF2B5EF4-FFF2-40B4-BE49-F238E27FC236}">
                <a16:creationId xmlns:a16="http://schemas.microsoft.com/office/drawing/2014/main" id="{12C1A312-623A-F6B5-25E2-796325FC807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CEE578-3A02-C166-7DE9-39FCDA878A65}"/>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238029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2BA5B0-6325-5E05-0BF5-376C81897DC0}"/>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3" name="Footer Placeholder 2">
            <a:extLst>
              <a:ext uri="{FF2B5EF4-FFF2-40B4-BE49-F238E27FC236}">
                <a16:creationId xmlns:a16="http://schemas.microsoft.com/office/drawing/2014/main" id="{306C7E51-552C-6A05-AFFA-F566455855F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19B3FE7-A51D-6E6E-ED15-8699D964AC82}"/>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184388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41FF1-262C-4F30-BBE0-84A86252AC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73D2DD1-9742-0B44-F681-4B340DAC01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2EBF165-4C28-87CB-C3C5-0B0EC2EE2B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59BE72-CE1C-F76E-5EDB-0D2AF3C0264A}"/>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6" name="Footer Placeholder 5">
            <a:extLst>
              <a:ext uri="{FF2B5EF4-FFF2-40B4-BE49-F238E27FC236}">
                <a16:creationId xmlns:a16="http://schemas.microsoft.com/office/drawing/2014/main" id="{766CE1F7-842F-7DE6-F7D6-BE8D7486DD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4FCAED-5EC8-6CD5-D3E9-C76D9A1BDD84}"/>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1253361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D7978-0657-57EC-9E4D-96DD1BAD9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4295969-248F-5C86-ADEB-7DCE296FFB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3AB68B6-0FB7-17AD-F4D4-593D3A55C0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1CA187-B7E3-3C42-643B-EE5A6FE27AB4}"/>
              </a:ext>
            </a:extLst>
          </p:cNvPr>
          <p:cNvSpPr>
            <a:spLocks noGrp="1"/>
          </p:cNvSpPr>
          <p:nvPr>
            <p:ph type="dt" sz="half" idx="10"/>
          </p:nvPr>
        </p:nvSpPr>
        <p:spPr/>
        <p:txBody>
          <a:bodyPr/>
          <a:lstStyle/>
          <a:p>
            <a:fld id="{5535AB7B-AC24-4F6D-B70D-4ADD16B0938D}" type="datetimeFigureOut">
              <a:rPr lang="en-GB" smtClean="0"/>
              <a:t>04/03/2024</a:t>
            </a:fld>
            <a:endParaRPr lang="en-GB"/>
          </a:p>
        </p:txBody>
      </p:sp>
      <p:sp>
        <p:nvSpPr>
          <p:cNvPr id="6" name="Footer Placeholder 5">
            <a:extLst>
              <a:ext uri="{FF2B5EF4-FFF2-40B4-BE49-F238E27FC236}">
                <a16:creationId xmlns:a16="http://schemas.microsoft.com/office/drawing/2014/main" id="{A2C86725-093D-E24E-0174-78008BA617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A7B999-A371-1C7D-9D8F-DD90259C30C0}"/>
              </a:ext>
            </a:extLst>
          </p:cNvPr>
          <p:cNvSpPr>
            <a:spLocks noGrp="1"/>
          </p:cNvSpPr>
          <p:nvPr>
            <p:ph type="sldNum" sz="quarter" idx="12"/>
          </p:nvPr>
        </p:nvSpPr>
        <p:spPr/>
        <p:txBody>
          <a:bodyPr/>
          <a:lstStyle/>
          <a:p>
            <a:fld id="{45781210-E422-4E54-B377-3296E81223C8}" type="slidenum">
              <a:rPr lang="en-GB" smtClean="0"/>
              <a:t>‹#›</a:t>
            </a:fld>
            <a:endParaRPr lang="en-GB"/>
          </a:p>
        </p:txBody>
      </p:sp>
    </p:spTree>
    <p:extLst>
      <p:ext uri="{BB962C8B-B14F-4D97-AF65-F5344CB8AC3E}">
        <p14:creationId xmlns:p14="http://schemas.microsoft.com/office/powerpoint/2010/main" val="799827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6048E5-14BC-38DE-6680-24DE0F6D6C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A8C154-3581-669B-5780-C473DF4DC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F6F42-CA29-7EB4-A6EF-BB00FA8B8D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35AB7B-AC24-4F6D-B70D-4ADD16B0938D}" type="datetimeFigureOut">
              <a:rPr lang="en-GB" smtClean="0"/>
              <a:t>04/03/2024</a:t>
            </a:fld>
            <a:endParaRPr lang="en-GB"/>
          </a:p>
        </p:txBody>
      </p:sp>
      <p:sp>
        <p:nvSpPr>
          <p:cNvPr id="5" name="Footer Placeholder 4">
            <a:extLst>
              <a:ext uri="{FF2B5EF4-FFF2-40B4-BE49-F238E27FC236}">
                <a16:creationId xmlns:a16="http://schemas.microsoft.com/office/drawing/2014/main" id="{C56BA013-EA16-6BD0-ADEB-A8DC21DEB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25AD7A9-3AC8-61AE-282A-81AF27545C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781210-E422-4E54-B377-3296E81223C8}" type="slidenum">
              <a:rPr lang="en-GB" smtClean="0"/>
              <a:t>‹#›</a:t>
            </a:fld>
            <a:endParaRPr lang="en-GB"/>
          </a:p>
        </p:txBody>
      </p:sp>
    </p:spTree>
    <p:extLst>
      <p:ext uri="{BB962C8B-B14F-4D97-AF65-F5344CB8AC3E}">
        <p14:creationId xmlns:p14="http://schemas.microsoft.com/office/powerpoint/2010/main" val="1772849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youngcarers@carerstrusthofe.org.uk" TargetMode="External"/><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youngcarersinschools.com/wp-content/uploads/2024/01/YCiS-Award-Evidence-examples.docx" TargetMode="External"/><Relationship Id="rId5" Type="http://schemas.openxmlformats.org/officeDocument/2006/relationships/hyperlink" Target="https://view.officeapps.live.com/op/view.aspx?src=https%3A%2F%2Fyoungcarersinschools.com%2Fwp-content%2Fuploads%2F2024%2F01%2FYCiS-Award-Provision-Map.xlsx&amp;wdOrigin=BROWSELINK" TargetMode="External"/><Relationship Id="rId4" Type="http://schemas.openxmlformats.org/officeDocument/2006/relationships/hyperlink" Target="https://youngcarersinschools.com/wp-content/uploads/2024/01/YCiS-Award-Pack-Final.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ogo for a carer&#10;&#10;Description automatically generated">
            <a:extLst>
              <a:ext uri="{FF2B5EF4-FFF2-40B4-BE49-F238E27FC236}">
                <a16:creationId xmlns:a16="http://schemas.microsoft.com/office/drawing/2014/main" id="{EFE1407E-5B3B-1489-B13D-B7A88886B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00" y="371937"/>
            <a:ext cx="4075721" cy="1655762"/>
          </a:xfrm>
          <a:prstGeom prst="rect">
            <a:avLst/>
          </a:prstGeom>
        </p:spPr>
      </p:pic>
      <p:pic>
        <p:nvPicPr>
          <p:cNvPr id="8" name="Picture 7" descr="A blue and yellow logo&#10;&#10;Description automatically generated">
            <a:extLst>
              <a:ext uri="{FF2B5EF4-FFF2-40B4-BE49-F238E27FC236}">
                <a16:creationId xmlns:a16="http://schemas.microsoft.com/office/drawing/2014/main" id="{E82DCA4C-2262-6454-87A1-D007006D19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0250" y="0"/>
            <a:ext cx="3067050" cy="3067050"/>
          </a:xfrm>
          <a:prstGeom prst="rect">
            <a:avLst/>
          </a:prstGeom>
        </p:spPr>
      </p:pic>
      <p:sp>
        <p:nvSpPr>
          <p:cNvPr id="2" name="Title 1">
            <a:extLst>
              <a:ext uri="{FF2B5EF4-FFF2-40B4-BE49-F238E27FC236}">
                <a16:creationId xmlns:a16="http://schemas.microsoft.com/office/drawing/2014/main" id="{A8C5E021-9BD6-2970-803D-2E2F37A8D4ED}"/>
              </a:ext>
            </a:extLst>
          </p:cNvPr>
          <p:cNvSpPr>
            <a:spLocks noGrp="1"/>
          </p:cNvSpPr>
          <p:nvPr>
            <p:ph type="ctrTitle"/>
          </p:nvPr>
        </p:nvSpPr>
        <p:spPr>
          <a:xfrm>
            <a:off x="1644316" y="3236364"/>
            <a:ext cx="8903368" cy="1111250"/>
          </a:xfrm>
        </p:spPr>
        <p:txBody>
          <a:bodyPr>
            <a:normAutofit fontScale="90000"/>
          </a:bodyPr>
          <a:lstStyle/>
          <a:p>
            <a:r>
              <a:rPr lang="en-US" sz="3750" b="1" dirty="0">
                <a:solidFill>
                  <a:schemeClr val="accent1"/>
                </a:solidFill>
                <a:latin typeface="Arial" panose="020B0604020202020204" pitchFamily="34" charset="0"/>
                <a:cs typeface="Arial" panose="020B0604020202020204" pitchFamily="34" charset="0"/>
              </a:rPr>
              <a:t>Welcome To Carers Trust, Young Carers Networking Event </a:t>
            </a:r>
            <a:endParaRPr lang="en-GB" sz="3750" b="1" dirty="0">
              <a:solidFill>
                <a:schemeClr val="accent1"/>
              </a:solidFill>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42535472-6165-12BF-AF34-04F8F13FFA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7381" y="197888"/>
            <a:ext cx="312420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2A5042F-28FE-BEF0-F87E-F4AEACCC9B37}"/>
              </a:ext>
            </a:extLst>
          </p:cNvPr>
          <p:cNvPicPr>
            <a:picLocks noChangeAspect="1"/>
          </p:cNvPicPr>
          <p:nvPr/>
        </p:nvPicPr>
        <p:blipFill>
          <a:blip r:embed="rId6"/>
          <a:stretch>
            <a:fillRect/>
          </a:stretch>
        </p:blipFill>
        <p:spPr>
          <a:xfrm>
            <a:off x="2381250" y="4516928"/>
            <a:ext cx="7429500" cy="1619250"/>
          </a:xfrm>
          <a:prstGeom prst="rect">
            <a:avLst/>
          </a:prstGeom>
        </p:spPr>
      </p:pic>
    </p:spTree>
    <p:extLst>
      <p:ext uri="{BB962C8B-B14F-4D97-AF65-F5344CB8AC3E}">
        <p14:creationId xmlns:p14="http://schemas.microsoft.com/office/powerpoint/2010/main" val="3423078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26E13-DBBA-850E-58CC-882E5F07A6A0}"/>
              </a:ext>
            </a:extLst>
          </p:cNvPr>
          <p:cNvSpPr>
            <a:spLocks noGrp="1"/>
          </p:cNvSpPr>
          <p:nvPr>
            <p:ph type="title"/>
          </p:nvPr>
        </p:nvSpPr>
        <p:spPr>
          <a:xfrm>
            <a:off x="337457" y="299811"/>
            <a:ext cx="10515600" cy="1325563"/>
          </a:xfrm>
        </p:spPr>
        <p:txBody>
          <a:bodyPr/>
          <a:lstStyle/>
          <a:p>
            <a:r>
              <a:rPr lang="en-US" b="1" dirty="0">
                <a:solidFill>
                  <a:schemeClr val="accent1"/>
                </a:solidFill>
                <a:ea typeface="Calibri Light"/>
                <a:cs typeface="Calibri Light"/>
              </a:rPr>
              <a:t>Local News</a:t>
            </a:r>
            <a:endParaRPr lang="en-US" b="1" dirty="0">
              <a:solidFill>
                <a:schemeClr val="accent1"/>
              </a:solidFill>
            </a:endParaRPr>
          </a:p>
        </p:txBody>
      </p:sp>
      <p:sp>
        <p:nvSpPr>
          <p:cNvPr id="3" name="Content Placeholder 2">
            <a:extLst>
              <a:ext uri="{FF2B5EF4-FFF2-40B4-BE49-F238E27FC236}">
                <a16:creationId xmlns:a16="http://schemas.microsoft.com/office/drawing/2014/main" id="{22130140-2B4F-6324-5D93-FF67AF584C19}"/>
              </a:ext>
            </a:extLst>
          </p:cNvPr>
          <p:cNvSpPr>
            <a:spLocks noGrp="1"/>
          </p:cNvSpPr>
          <p:nvPr>
            <p:ph idx="1"/>
          </p:nvPr>
        </p:nvSpPr>
        <p:spPr>
          <a:xfrm>
            <a:off x="-2307771" y="5940425"/>
            <a:ext cx="10515600" cy="4351338"/>
          </a:xfrm>
        </p:spPr>
        <p:txBody>
          <a:bodyPr vert="horz" lIns="91440" tIns="45720" rIns="91440" bIns="45720" rtlCol="0" anchor="t">
            <a:normAutofit/>
          </a:bodyPr>
          <a:lstStyle/>
          <a:p>
            <a:pPr marL="0" indent="0">
              <a:buNone/>
            </a:pPr>
            <a:endParaRPr lang="en-US" sz="2400" dirty="0">
              <a:ea typeface="Calibri"/>
              <a:cs typeface="Calibri"/>
            </a:endParaRPr>
          </a:p>
          <a:p>
            <a:endParaRPr lang="en-US" dirty="0">
              <a:ea typeface="Calibri"/>
              <a:cs typeface="Calibri"/>
            </a:endParaRPr>
          </a:p>
        </p:txBody>
      </p:sp>
      <p:pic>
        <p:nvPicPr>
          <p:cNvPr id="4" name="Picture 3" descr="A calendar with pictures of kids on it&#10;&#10;Description automatically generated">
            <a:extLst>
              <a:ext uri="{FF2B5EF4-FFF2-40B4-BE49-F238E27FC236}">
                <a16:creationId xmlns:a16="http://schemas.microsoft.com/office/drawing/2014/main" id="{4CC6249B-39C4-2AD8-F69F-66E40FBE2210}"/>
              </a:ext>
            </a:extLst>
          </p:cNvPr>
          <p:cNvPicPr>
            <a:picLocks noChangeAspect="1"/>
          </p:cNvPicPr>
          <p:nvPr/>
        </p:nvPicPr>
        <p:blipFill>
          <a:blip r:embed="rId2"/>
          <a:stretch>
            <a:fillRect/>
          </a:stretch>
        </p:blipFill>
        <p:spPr>
          <a:xfrm>
            <a:off x="333530" y="3236716"/>
            <a:ext cx="4419601" cy="2481944"/>
          </a:xfrm>
          <a:prstGeom prst="rect">
            <a:avLst/>
          </a:prstGeom>
        </p:spPr>
      </p:pic>
      <p:pic>
        <p:nvPicPr>
          <p:cNvPr id="5" name="Picture 4" descr="A calendar with a schedule&#10;&#10;Description automatically generated">
            <a:extLst>
              <a:ext uri="{FF2B5EF4-FFF2-40B4-BE49-F238E27FC236}">
                <a16:creationId xmlns:a16="http://schemas.microsoft.com/office/drawing/2014/main" id="{EFF09D17-DA7B-A413-D89D-71B11672B326}"/>
              </a:ext>
            </a:extLst>
          </p:cNvPr>
          <p:cNvPicPr>
            <a:picLocks noChangeAspect="1"/>
          </p:cNvPicPr>
          <p:nvPr/>
        </p:nvPicPr>
        <p:blipFill>
          <a:blip r:embed="rId3"/>
          <a:stretch>
            <a:fillRect/>
          </a:stretch>
        </p:blipFill>
        <p:spPr>
          <a:xfrm>
            <a:off x="6008913" y="3238499"/>
            <a:ext cx="4408716" cy="2471059"/>
          </a:xfrm>
          <a:prstGeom prst="rect">
            <a:avLst/>
          </a:prstGeom>
        </p:spPr>
      </p:pic>
      <p:sp>
        <p:nvSpPr>
          <p:cNvPr id="7" name="TextBox 6">
            <a:extLst>
              <a:ext uri="{FF2B5EF4-FFF2-40B4-BE49-F238E27FC236}">
                <a16:creationId xmlns:a16="http://schemas.microsoft.com/office/drawing/2014/main" id="{AF2A3265-C79F-AD26-1139-49072B9AC2ED}"/>
              </a:ext>
            </a:extLst>
          </p:cNvPr>
          <p:cNvSpPr txBox="1"/>
          <p:nvPr/>
        </p:nvSpPr>
        <p:spPr>
          <a:xfrm>
            <a:off x="1014395" y="1357673"/>
            <a:ext cx="12001442"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800" dirty="0">
                <a:ea typeface="Calibri"/>
                <a:cs typeface="Calibri"/>
              </a:rPr>
              <a:t>Young Carers Groups</a:t>
            </a:r>
          </a:p>
          <a:p>
            <a:pPr marL="285750" indent="-285750">
              <a:buFont typeface="Arial"/>
              <a:buChar char="•"/>
            </a:pPr>
            <a:endParaRPr lang="en-US" sz="2800" dirty="0">
              <a:ea typeface="Calibri"/>
              <a:cs typeface="Calibri"/>
            </a:endParaRPr>
          </a:p>
          <a:p>
            <a:pPr marL="285750" indent="-285750">
              <a:buFont typeface="Arial"/>
              <a:buChar char="•"/>
            </a:pPr>
            <a:r>
              <a:rPr lang="en-US" sz="2800" dirty="0">
                <a:ea typeface="Calibri"/>
                <a:cs typeface="Calibri"/>
              </a:rPr>
              <a:t>Young Carers Action Day- March 13th- Non-Uniform Day</a:t>
            </a:r>
          </a:p>
          <a:p>
            <a:r>
              <a:rPr lang="en-US" sz="2800" dirty="0">
                <a:ea typeface="Calibri"/>
                <a:cs typeface="Calibri"/>
              </a:rPr>
              <a:t>    #FairerFuturesForYoungCarers #YoungCarersActionDay</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2657954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E0D97-9A3E-E977-A06D-1DC9AA97E7D5}"/>
              </a:ext>
            </a:extLst>
          </p:cNvPr>
          <p:cNvSpPr>
            <a:spLocks noGrp="1"/>
          </p:cNvSpPr>
          <p:nvPr>
            <p:ph type="title"/>
          </p:nvPr>
        </p:nvSpPr>
        <p:spPr/>
        <p:txBody>
          <a:bodyPr>
            <a:normAutofit fontScale="90000"/>
          </a:bodyPr>
          <a:lstStyle/>
          <a:p>
            <a:br>
              <a:rPr lang="en-US" b="1" dirty="0">
                <a:solidFill>
                  <a:schemeClr val="accent1"/>
                </a:solidFill>
                <a:ea typeface="Calibri Light"/>
                <a:cs typeface="Calibri Light"/>
              </a:rPr>
            </a:br>
            <a:br>
              <a:rPr lang="en-US" b="1" dirty="0">
                <a:solidFill>
                  <a:schemeClr val="accent1"/>
                </a:solidFill>
                <a:ea typeface="Calibri Light"/>
                <a:cs typeface="Calibri Light"/>
              </a:rPr>
            </a:br>
            <a:br>
              <a:rPr lang="en-US" b="1" dirty="0">
                <a:solidFill>
                  <a:schemeClr val="accent1"/>
                </a:solidFill>
                <a:ea typeface="Calibri Light"/>
                <a:cs typeface="Calibri Light"/>
              </a:rPr>
            </a:br>
            <a:br>
              <a:rPr lang="en-US" b="1" dirty="0">
                <a:ea typeface="Calibri Light"/>
                <a:cs typeface="Calibri Light"/>
              </a:rPr>
            </a:br>
            <a:br>
              <a:rPr lang="en-US" b="1" dirty="0">
                <a:ea typeface="Calibri Light"/>
                <a:cs typeface="Calibri Light"/>
              </a:rPr>
            </a:br>
            <a:br>
              <a:rPr lang="en-US" b="1" dirty="0">
                <a:ea typeface="Calibri Light"/>
                <a:cs typeface="Calibri Light"/>
              </a:rPr>
            </a:br>
            <a:br>
              <a:rPr lang="en-US" b="1" dirty="0">
                <a:ea typeface="Calibri Light"/>
                <a:cs typeface="Calibri Light"/>
              </a:rPr>
            </a:br>
            <a:br>
              <a:rPr lang="en-US" b="1" dirty="0">
                <a:ea typeface="Calibri Light"/>
                <a:cs typeface="Calibri Light"/>
              </a:rPr>
            </a:br>
            <a:br>
              <a:rPr lang="en-US" b="1" dirty="0">
                <a:ea typeface="Calibri Light"/>
                <a:cs typeface="Calibri Light"/>
              </a:rPr>
            </a:br>
            <a:br>
              <a:rPr lang="en-US" b="1" dirty="0">
                <a:ea typeface="Calibri Light"/>
                <a:cs typeface="Calibri Light"/>
              </a:rPr>
            </a:br>
            <a:r>
              <a:rPr lang="en-US" b="1" dirty="0">
                <a:solidFill>
                  <a:schemeClr val="accent1"/>
                </a:solidFill>
                <a:ea typeface="Calibri Light"/>
                <a:cs typeface="Calibri Light"/>
              </a:rPr>
              <a:t>Any Questions?</a:t>
            </a:r>
            <a:br>
              <a:rPr lang="en-US" b="1" dirty="0">
                <a:solidFill>
                  <a:schemeClr val="accent1"/>
                </a:solidFill>
                <a:ea typeface="Calibri Light"/>
                <a:cs typeface="Calibri Light"/>
              </a:rPr>
            </a:br>
            <a:br>
              <a:rPr lang="en-US" b="1" dirty="0">
                <a:solidFill>
                  <a:schemeClr val="accent1"/>
                </a:solidFill>
                <a:ea typeface="Calibri Light"/>
                <a:cs typeface="Calibri Light"/>
              </a:rPr>
            </a:br>
            <a:r>
              <a:rPr lang="en-US" sz="2700" b="1" dirty="0">
                <a:ea typeface="Calibri Light"/>
                <a:cs typeface="Calibri Light"/>
              </a:rPr>
              <a:t>Young Carers Manager- Jodie Cotterrell</a:t>
            </a:r>
            <a:br>
              <a:rPr lang="en-US" sz="2700" b="1" dirty="0">
                <a:ea typeface="Calibri Light"/>
                <a:cs typeface="Calibri Light"/>
              </a:rPr>
            </a:br>
            <a:br>
              <a:rPr lang="en-US" sz="2700" b="1" dirty="0">
                <a:ea typeface="Calibri Light"/>
                <a:cs typeface="Calibri Light"/>
              </a:rPr>
            </a:br>
            <a:r>
              <a:rPr lang="en-US" sz="2700" b="1" dirty="0">
                <a:ea typeface="Calibri Light"/>
                <a:cs typeface="Calibri Light"/>
              </a:rPr>
              <a:t>Young Carers Outreach &amp; Activity Co-Ordinator- Kelly Butler</a:t>
            </a:r>
            <a:br>
              <a:rPr lang="en-US" sz="2700" b="1" dirty="0">
                <a:ea typeface="Calibri Light"/>
                <a:cs typeface="Calibri Light"/>
              </a:rPr>
            </a:br>
            <a:br>
              <a:rPr lang="en-US" sz="2700" b="1" dirty="0">
                <a:ea typeface="Calibri Light"/>
                <a:cs typeface="Calibri Light"/>
              </a:rPr>
            </a:br>
            <a:r>
              <a:rPr lang="en-US" sz="2700" b="1" dirty="0">
                <a:ea typeface="Calibri Light"/>
                <a:cs typeface="Calibri Light"/>
              </a:rPr>
              <a:t>Young Carers </a:t>
            </a:r>
            <a:r>
              <a:rPr lang="en-US" sz="2700" b="1" dirty="0" err="1">
                <a:ea typeface="Calibri Light"/>
                <a:cs typeface="Calibri Light"/>
              </a:rPr>
              <a:t>YCiS</a:t>
            </a:r>
            <a:r>
              <a:rPr lang="en-US" sz="2700" b="1" dirty="0">
                <a:ea typeface="Calibri Light" panose="020F0302020204030204"/>
                <a:cs typeface="Calibri Light" panose="020F0302020204030204"/>
              </a:rPr>
              <a:t> &amp; Assessment Officer- Jamie Jiminez</a:t>
            </a:r>
            <a:br>
              <a:rPr lang="en-US" sz="2700" b="1" dirty="0">
                <a:ea typeface="Calibri Light" panose="020F0302020204030204"/>
                <a:cs typeface="Calibri Light" panose="020F0302020204030204"/>
              </a:rPr>
            </a:br>
            <a:br>
              <a:rPr lang="en-US" sz="2700" b="1" dirty="0">
                <a:ea typeface="Calibri Light" panose="020F0302020204030204"/>
                <a:cs typeface="Calibri Light" panose="020F0302020204030204"/>
              </a:rPr>
            </a:br>
            <a:r>
              <a:rPr lang="en-US" sz="2700" b="1" dirty="0">
                <a:ea typeface="Calibri Light" panose="020F0302020204030204"/>
                <a:cs typeface="Calibri Light" panose="020F0302020204030204"/>
              </a:rPr>
              <a:t>Young Carers Assessment Officer Warwickshire- Hayley Wheatley</a:t>
            </a:r>
            <a:br>
              <a:rPr lang="en-US" sz="2700" b="1" dirty="0">
                <a:ea typeface="Calibri Light" panose="020F0302020204030204"/>
                <a:cs typeface="Calibri Light" panose="020F0302020204030204"/>
              </a:rPr>
            </a:br>
            <a:br>
              <a:rPr lang="en-US" sz="2700" b="1" dirty="0">
                <a:ea typeface="Calibri Light" panose="020F0302020204030204"/>
                <a:cs typeface="Calibri Light" panose="020F0302020204030204"/>
              </a:rPr>
            </a:br>
            <a:r>
              <a:rPr lang="en-US" sz="2700" b="1" dirty="0">
                <a:ea typeface="Calibri Light" panose="020F0302020204030204"/>
                <a:cs typeface="Calibri Light" panose="020F0302020204030204"/>
              </a:rPr>
              <a:t>Young Carers Assessment Officer Warwickshire- Matt Deakin</a:t>
            </a:r>
            <a:br>
              <a:rPr lang="en-US" sz="2700" b="1" dirty="0">
                <a:ea typeface="Calibri Light" panose="020F0302020204030204"/>
                <a:cs typeface="Calibri Light" panose="020F0302020204030204"/>
              </a:rPr>
            </a:br>
            <a:br>
              <a:rPr lang="en-US" sz="2700" b="1" dirty="0">
                <a:ea typeface="Calibri Light" panose="020F0302020204030204"/>
                <a:cs typeface="Calibri Light" panose="020F0302020204030204"/>
              </a:rPr>
            </a:br>
            <a:r>
              <a:rPr lang="en-US" sz="3600" b="1" dirty="0">
                <a:solidFill>
                  <a:srgbClr val="0070C0"/>
                </a:solidFill>
                <a:ea typeface="Calibri Light" panose="020F0302020204030204"/>
                <a:cs typeface="Calibri Light" panose="020F0302020204030204"/>
              </a:rPr>
              <a:t>youngcarers@carerstrusthofe.org.uk</a:t>
            </a:r>
            <a:br>
              <a:rPr lang="en-US" sz="2700" b="1" dirty="0">
                <a:ea typeface="Calibri Light" panose="020F0302020204030204"/>
                <a:cs typeface="Calibri Light" panose="020F0302020204030204"/>
              </a:rPr>
            </a:br>
            <a:endParaRPr lang="en-US" sz="2700" b="1" dirty="0">
              <a:ea typeface="Calibri Light" panose="020F0302020204030204"/>
              <a:cs typeface="Calibri Light" panose="020F0302020204030204"/>
            </a:endParaRPr>
          </a:p>
        </p:txBody>
      </p:sp>
    </p:spTree>
    <p:extLst>
      <p:ext uri="{BB962C8B-B14F-4D97-AF65-F5344CB8AC3E}">
        <p14:creationId xmlns:p14="http://schemas.microsoft.com/office/powerpoint/2010/main" val="1086241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F305-EA93-52D5-5E46-99446C9687F4}"/>
              </a:ext>
            </a:extLst>
          </p:cNvPr>
          <p:cNvSpPr>
            <a:spLocks noGrp="1"/>
          </p:cNvSpPr>
          <p:nvPr>
            <p:ph type="title"/>
          </p:nvPr>
        </p:nvSpPr>
        <p:spPr/>
        <p:txBody>
          <a:bodyPr>
            <a:normAutofit/>
          </a:bodyPr>
          <a:lstStyle/>
          <a:p>
            <a:r>
              <a:rPr lang="en-US" b="1" dirty="0">
                <a:solidFill>
                  <a:schemeClr val="accent1"/>
                </a:solidFill>
                <a:latin typeface="Calibri"/>
                <a:ea typeface="Calibri"/>
                <a:cs typeface="Arial"/>
              </a:rPr>
              <a:t>What is a </a:t>
            </a:r>
            <a:r>
              <a:rPr lang="en-US" b="1" err="1">
                <a:solidFill>
                  <a:schemeClr val="accent1"/>
                </a:solidFill>
                <a:latin typeface="Calibri"/>
                <a:ea typeface="Calibri"/>
                <a:cs typeface="Arial"/>
              </a:rPr>
              <a:t>YCiS</a:t>
            </a:r>
            <a:r>
              <a:rPr lang="en-US" b="1" dirty="0">
                <a:solidFill>
                  <a:schemeClr val="accent1"/>
                </a:solidFill>
                <a:latin typeface="Calibri"/>
                <a:ea typeface="Calibri"/>
                <a:cs typeface="Arial"/>
              </a:rPr>
              <a:t> Award?</a:t>
            </a:r>
            <a:endParaRPr lang="en-GB" b="1">
              <a:solidFill>
                <a:schemeClr val="accent1"/>
              </a:solidFill>
              <a:latin typeface="Calibri"/>
              <a:ea typeface="Calibri"/>
              <a:cs typeface="Arial"/>
            </a:endParaRPr>
          </a:p>
        </p:txBody>
      </p:sp>
      <p:sp>
        <p:nvSpPr>
          <p:cNvPr id="7" name="Content Placeholder 6">
            <a:extLst>
              <a:ext uri="{FF2B5EF4-FFF2-40B4-BE49-F238E27FC236}">
                <a16:creationId xmlns:a16="http://schemas.microsoft.com/office/drawing/2014/main" id="{8D709656-F20E-E549-944F-15C63527B7AE}"/>
              </a:ext>
            </a:extLst>
          </p:cNvPr>
          <p:cNvSpPr>
            <a:spLocks noGrp="1"/>
          </p:cNvSpPr>
          <p:nvPr>
            <p:ph idx="1"/>
          </p:nvPr>
        </p:nvSpPr>
        <p:spPr/>
        <p:txBody>
          <a:bodyPr vert="horz" lIns="91440" tIns="45720" rIns="91440" bIns="45720" rtlCol="0" anchor="t">
            <a:normAutofit/>
          </a:bodyPr>
          <a:lstStyle/>
          <a:p>
            <a:r>
              <a:rPr lang="en-US" dirty="0"/>
              <a:t>A free initiative that makes it as easy as possible for schools to support young carers, and awards good practice.</a:t>
            </a:r>
          </a:p>
          <a:p>
            <a:r>
              <a:rPr lang="en-US" dirty="0"/>
              <a:t>Run jointly by Carers Trust National and The Children’s Society, the Young Carers in Schools (</a:t>
            </a:r>
            <a:r>
              <a:rPr lang="en-US" dirty="0" err="1"/>
              <a:t>YCiS</a:t>
            </a:r>
            <a:r>
              <a:rPr lang="en-US" dirty="0"/>
              <a:t>) </a:t>
            </a:r>
            <a:r>
              <a:rPr lang="en-US" err="1"/>
              <a:t>programme</a:t>
            </a:r>
            <a:r>
              <a:rPr lang="en-US" dirty="0"/>
              <a:t> works with schools across England to share good practice, provide relevant tools and training, and </a:t>
            </a:r>
            <a:r>
              <a:rPr lang="en-US"/>
              <a:t>celebrates</a:t>
            </a:r>
            <a:r>
              <a:rPr lang="en-US" dirty="0"/>
              <a:t> the great outcomes many schools achieve for young carers.</a:t>
            </a:r>
          </a:p>
          <a:p>
            <a:pPr marL="0" indent="0">
              <a:buNone/>
            </a:pPr>
            <a:endParaRPr lang="en-GB" dirty="0"/>
          </a:p>
        </p:txBody>
      </p:sp>
    </p:spTree>
    <p:extLst>
      <p:ext uri="{BB962C8B-B14F-4D97-AF65-F5344CB8AC3E}">
        <p14:creationId xmlns:p14="http://schemas.microsoft.com/office/powerpoint/2010/main" val="843513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AB2A5A7-4BC9-A459-2E25-A35B918945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4347" y="4921250"/>
            <a:ext cx="8886825" cy="15716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C9B072E-3C04-1EA0-B9E0-C1B0278B5BF7}"/>
              </a:ext>
            </a:extLst>
          </p:cNvPr>
          <p:cNvSpPr>
            <a:spLocks noGrp="1"/>
          </p:cNvSpPr>
          <p:nvPr>
            <p:ph type="title"/>
          </p:nvPr>
        </p:nvSpPr>
        <p:spPr/>
        <p:txBody>
          <a:bodyPr/>
          <a:lstStyle/>
          <a:p>
            <a:r>
              <a:rPr lang="en-US" b="1" dirty="0">
                <a:solidFill>
                  <a:schemeClr val="accent1"/>
                </a:solidFill>
                <a:latin typeface="Calibri"/>
                <a:ea typeface="Calibri"/>
                <a:cs typeface="Calibri"/>
              </a:rPr>
              <a:t>Did you know?</a:t>
            </a:r>
            <a:endParaRPr lang="en-GB" b="1">
              <a:solidFill>
                <a:schemeClr val="accent1"/>
              </a:solidFill>
              <a:latin typeface="Calibri"/>
              <a:ea typeface="Calibri"/>
              <a:cs typeface="Calibri"/>
            </a:endParaRPr>
          </a:p>
        </p:txBody>
      </p:sp>
      <p:sp>
        <p:nvSpPr>
          <p:cNvPr id="3" name="Content Placeholder 2">
            <a:extLst>
              <a:ext uri="{FF2B5EF4-FFF2-40B4-BE49-F238E27FC236}">
                <a16:creationId xmlns:a16="http://schemas.microsoft.com/office/drawing/2014/main" id="{A2B9C7A0-5177-21E8-AEE4-1CF7570B5EA7}"/>
              </a:ext>
            </a:extLst>
          </p:cNvPr>
          <p:cNvSpPr>
            <a:spLocks noGrp="1"/>
          </p:cNvSpPr>
          <p:nvPr>
            <p:ph idx="1"/>
          </p:nvPr>
        </p:nvSpPr>
        <p:spPr>
          <a:xfrm>
            <a:off x="838200" y="1690688"/>
            <a:ext cx="10515600" cy="3378540"/>
          </a:xfrm>
        </p:spPr>
        <p:txBody>
          <a:bodyPr>
            <a:normAutofit/>
          </a:bodyPr>
          <a:lstStyle/>
          <a:p>
            <a:r>
              <a:rPr lang="en-US" sz="2200" dirty="0"/>
              <a:t>Schools are now responsible for submitting data regarding how many young carers they have within their setting. The first year of school census data relating to young carers was released in June 2023 on the Department for Education website.</a:t>
            </a:r>
          </a:p>
          <a:p>
            <a:r>
              <a:rPr lang="en-US" sz="2200" dirty="0"/>
              <a:t>The data showed that there was significant under-reporting of the number of young carers in schools (both when compared to the estimated number of young carers in schools, and the numbers known to local young carer services).</a:t>
            </a:r>
          </a:p>
          <a:p>
            <a:r>
              <a:rPr lang="en-US" sz="2200" dirty="0"/>
              <a:t>The Department for Education stated that </a:t>
            </a:r>
            <a:r>
              <a:rPr lang="en-US" sz="2200" dirty="0">
                <a:solidFill>
                  <a:srgbClr val="FF0000"/>
                </a:solidFill>
              </a:rPr>
              <a:t>79% </a:t>
            </a:r>
            <a:r>
              <a:rPr lang="en-US" sz="2200" dirty="0"/>
              <a:t>of schools recorded having no young carers. </a:t>
            </a:r>
            <a:r>
              <a:rPr lang="en-GB" sz="2200" b="1" dirty="0"/>
              <a:t>We know this is not a true representation of how many young carers are currently in education. </a:t>
            </a:r>
          </a:p>
        </p:txBody>
      </p:sp>
    </p:spTree>
    <p:extLst>
      <p:ext uri="{BB962C8B-B14F-4D97-AF65-F5344CB8AC3E}">
        <p14:creationId xmlns:p14="http://schemas.microsoft.com/office/powerpoint/2010/main" val="465572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C0EA-1B93-8618-F21D-F90355273950}"/>
              </a:ext>
            </a:extLst>
          </p:cNvPr>
          <p:cNvSpPr>
            <a:spLocks noGrp="1"/>
          </p:cNvSpPr>
          <p:nvPr>
            <p:ph type="title"/>
          </p:nvPr>
        </p:nvSpPr>
        <p:spPr/>
        <p:txBody>
          <a:bodyPr/>
          <a:lstStyle/>
          <a:p>
            <a:r>
              <a:rPr lang="en-US" b="1" dirty="0">
                <a:solidFill>
                  <a:schemeClr val="accent1"/>
                </a:solidFill>
              </a:rPr>
              <a:t>Did you Know?</a:t>
            </a:r>
            <a:endParaRPr lang="en-GB" b="1" dirty="0">
              <a:solidFill>
                <a:schemeClr val="accent1"/>
              </a:solidFill>
              <a:ea typeface="Calibri Light"/>
              <a:cs typeface="Calibri Light"/>
            </a:endParaRPr>
          </a:p>
        </p:txBody>
      </p:sp>
      <p:sp>
        <p:nvSpPr>
          <p:cNvPr id="3" name="Content Placeholder 2">
            <a:extLst>
              <a:ext uri="{FF2B5EF4-FFF2-40B4-BE49-F238E27FC236}">
                <a16:creationId xmlns:a16="http://schemas.microsoft.com/office/drawing/2014/main" id="{58390A0D-8CC1-246A-4E64-3D485F23084A}"/>
              </a:ext>
            </a:extLst>
          </p:cNvPr>
          <p:cNvSpPr>
            <a:spLocks noGrp="1"/>
          </p:cNvSpPr>
          <p:nvPr>
            <p:ph idx="1"/>
          </p:nvPr>
        </p:nvSpPr>
        <p:spPr/>
        <p:txBody>
          <a:bodyPr vert="horz" lIns="91440" tIns="45720" rIns="91440" bIns="45720" rtlCol="0" anchor="t">
            <a:normAutofit/>
          </a:bodyPr>
          <a:lstStyle/>
          <a:p>
            <a:r>
              <a:rPr lang="en-US" dirty="0"/>
              <a:t>Carers Trust’s latest report into the experiences of young carers and young adult carers, </a:t>
            </a:r>
            <a:r>
              <a:rPr lang="en-US" i="1" dirty="0"/>
              <a:t>‘Being a young carer is not a choice; it’s just what we do’</a:t>
            </a:r>
            <a:r>
              <a:rPr lang="en-US" dirty="0"/>
              <a:t> found that 1 in 3 young carers and young adult carers said they struggle to balance caring with education. </a:t>
            </a:r>
            <a:endParaRPr lang="en-GB" dirty="0"/>
          </a:p>
          <a:p>
            <a:r>
              <a:rPr lang="en-US" dirty="0"/>
              <a:t>A cross-European study of young carers also found that </a:t>
            </a:r>
            <a:r>
              <a:rPr lang="en-US" dirty="0">
                <a:solidFill>
                  <a:srgbClr val="FF0000"/>
                </a:solidFill>
              </a:rPr>
              <a:t>37% </a:t>
            </a:r>
            <a:r>
              <a:rPr lang="en-US" dirty="0"/>
              <a:t>of young carers said their performance had suffered as a result of caring responsibilities, and </a:t>
            </a:r>
            <a:r>
              <a:rPr lang="en-US" dirty="0">
                <a:solidFill>
                  <a:srgbClr val="FF0000"/>
                </a:solidFill>
              </a:rPr>
              <a:t>36% </a:t>
            </a:r>
            <a:r>
              <a:rPr lang="en-US" dirty="0"/>
              <a:t>reported being bullied specifically about caring.</a:t>
            </a:r>
            <a:endParaRPr lang="en-GB">
              <a:ea typeface="Calibri"/>
              <a:cs typeface="Calibri"/>
            </a:endParaRPr>
          </a:p>
        </p:txBody>
      </p:sp>
    </p:spTree>
    <p:extLst>
      <p:ext uri="{BB962C8B-B14F-4D97-AF65-F5344CB8AC3E}">
        <p14:creationId xmlns:p14="http://schemas.microsoft.com/office/powerpoint/2010/main" val="2639664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C5694-AFE7-830B-8FD4-627F3034C362}"/>
              </a:ext>
            </a:extLst>
          </p:cNvPr>
          <p:cNvSpPr>
            <a:spLocks noGrp="1"/>
          </p:cNvSpPr>
          <p:nvPr>
            <p:ph type="title"/>
          </p:nvPr>
        </p:nvSpPr>
        <p:spPr/>
        <p:txBody>
          <a:bodyPr/>
          <a:lstStyle/>
          <a:p>
            <a:r>
              <a:rPr lang="en-US" b="1" dirty="0">
                <a:solidFill>
                  <a:schemeClr val="accent1"/>
                </a:solidFill>
              </a:rPr>
              <a:t>Why take part?</a:t>
            </a:r>
            <a:endParaRPr lang="en-GB" b="1">
              <a:solidFill>
                <a:schemeClr val="accent1"/>
              </a:solidFill>
              <a:ea typeface="Calibri Light"/>
              <a:cs typeface="Calibri Light"/>
            </a:endParaRPr>
          </a:p>
        </p:txBody>
      </p:sp>
      <p:sp>
        <p:nvSpPr>
          <p:cNvPr id="3" name="Content Placeholder 2">
            <a:extLst>
              <a:ext uri="{FF2B5EF4-FFF2-40B4-BE49-F238E27FC236}">
                <a16:creationId xmlns:a16="http://schemas.microsoft.com/office/drawing/2014/main" id="{709E7EB6-CF2B-DEE7-E32B-6CA20AFCEF8A}"/>
              </a:ext>
            </a:extLst>
          </p:cNvPr>
          <p:cNvSpPr>
            <a:spLocks noGrp="1"/>
          </p:cNvSpPr>
          <p:nvPr>
            <p:ph idx="1"/>
          </p:nvPr>
        </p:nvSpPr>
        <p:spPr>
          <a:xfrm>
            <a:off x="838200" y="1690688"/>
            <a:ext cx="10515600" cy="4896803"/>
          </a:xfrm>
        </p:spPr>
        <p:txBody>
          <a:bodyPr>
            <a:normAutofit fontScale="92500"/>
          </a:bodyPr>
          <a:lstStyle/>
          <a:p>
            <a:pPr marL="0" indent="0">
              <a:buNone/>
            </a:pPr>
            <a:r>
              <a:rPr lang="en-US" dirty="0"/>
              <a:t>The Young Carers in Schools programme enables schools to:</a:t>
            </a:r>
          </a:p>
          <a:p>
            <a:r>
              <a:rPr lang="en-US" dirty="0">
                <a:effectLst/>
                <a:latin typeface="Arial" panose="020B0604020202020204" pitchFamily="34" charset="0"/>
                <a:cs typeface="Arial" panose="020B0604020202020204" pitchFamily="34" charset="0"/>
              </a:rPr>
              <a:t>Gain </a:t>
            </a:r>
            <a:r>
              <a:rPr lang="en-US" dirty="0">
                <a:solidFill>
                  <a:srgbClr val="FF0000"/>
                </a:solidFill>
                <a:effectLst/>
                <a:latin typeface="Arial" panose="020B0604020202020204" pitchFamily="34" charset="0"/>
                <a:cs typeface="Arial" panose="020B0604020202020204" pitchFamily="34" charset="0"/>
              </a:rPr>
              <a:t>national recognition </a:t>
            </a:r>
            <a:r>
              <a:rPr lang="en-US" dirty="0">
                <a:effectLst/>
                <a:latin typeface="Arial" panose="020B0604020202020204" pitchFamily="34" charset="0"/>
                <a:cs typeface="Arial" panose="020B0604020202020204" pitchFamily="34" charset="0"/>
              </a:rPr>
              <a:t>for raising outcomes for young carers through the Young Carers in Schools Award.</a:t>
            </a:r>
          </a:p>
          <a:p>
            <a:pPr rtl="0">
              <a:buFont typeface="Arial" panose="020B0604020202020204" pitchFamily="34" charset="0"/>
              <a:buChar char="•"/>
            </a:pPr>
            <a:r>
              <a:rPr lang="en-US" dirty="0">
                <a:effectLst/>
                <a:latin typeface="Arial" panose="020B0604020202020204" pitchFamily="34" charset="0"/>
                <a:cs typeface="Arial" panose="020B0604020202020204" pitchFamily="34" charset="0"/>
              </a:rPr>
              <a:t>Identify</a:t>
            </a:r>
            <a:r>
              <a:rPr lang="en-US" dirty="0">
                <a:solidFill>
                  <a:srgbClr val="FF0000"/>
                </a:solidFill>
                <a:effectLst/>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manageable steps to </a:t>
            </a:r>
            <a:r>
              <a:rPr lang="en-US" dirty="0">
                <a:solidFill>
                  <a:srgbClr val="FF0000"/>
                </a:solidFill>
                <a:effectLst/>
                <a:latin typeface="Arial" panose="020B0604020202020204" pitchFamily="34" charset="0"/>
                <a:cs typeface="Arial" panose="020B0604020202020204" pitchFamily="34" charset="0"/>
              </a:rPr>
              <a:t>improve educational outcomes for this vulnerable pupil group </a:t>
            </a:r>
            <a:r>
              <a:rPr lang="en-US" dirty="0">
                <a:effectLst/>
                <a:latin typeface="Arial" panose="020B0604020202020204" pitchFamily="34" charset="0"/>
                <a:cs typeface="Arial" panose="020B0604020202020204" pitchFamily="34" charset="0"/>
              </a:rPr>
              <a:t>– the programme breaks down the actions schools can take so that your school can easily </a:t>
            </a:r>
            <a:r>
              <a:rPr lang="en-GB" dirty="0">
                <a:effectLst/>
                <a:latin typeface="Arial" panose="020B0604020202020204" pitchFamily="34" charset="0"/>
                <a:cs typeface="Arial" panose="020B0604020202020204" pitchFamily="34" charset="0"/>
              </a:rPr>
              <a:t>prioritise</a:t>
            </a:r>
            <a:r>
              <a:rPr lang="en-US" dirty="0">
                <a:effectLst/>
                <a:latin typeface="Arial" panose="020B0604020202020204" pitchFamily="34" charset="0"/>
                <a:cs typeface="Arial" panose="020B0604020202020204" pitchFamily="34" charset="0"/>
              </a:rPr>
              <a:t> what to do next. ( 5 Pillars) </a:t>
            </a:r>
          </a:p>
          <a:p>
            <a:pPr rtl="0">
              <a:buFont typeface="Arial" panose="020B0604020202020204" pitchFamily="34" charset="0"/>
              <a:buChar char="•"/>
            </a:pPr>
            <a:r>
              <a:rPr lang="en-US" dirty="0">
                <a:effectLst/>
                <a:latin typeface="Arial" panose="020B0604020202020204" pitchFamily="34" charset="0"/>
                <a:cs typeface="Arial" panose="020B0604020202020204" pitchFamily="34" charset="0"/>
              </a:rPr>
              <a:t>Access</a:t>
            </a:r>
            <a:r>
              <a:rPr lang="en-US" dirty="0">
                <a:solidFill>
                  <a:srgbClr val="FF0000"/>
                </a:solidFill>
                <a:effectLst/>
                <a:latin typeface="Arial" panose="020B0604020202020204" pitchFamily="34" charset="0"/>
                <a:cs typeface="Arial" panose="020B0604020202020204" pitchFamily="34" charset="0"/>
              </a:rPr>
              <a:t> additional support </a:t>
            </a:r>
            <a:r>
              <a:rPr lang="en-US" dirty="0">
                <a:effectLst/>
                <a:latin typeface="Arial" panose="020B0604020202020204" pitchFamily="34" charset="0"/>
                <a:cs typeface="Arial" panose="020B0604020202020204" pitchFamily="34" charset="0"/>
              </a:rPr>
              <a:t>including tools, templates, good practice examples, and local support from our Young Carers Team.</a:t>
            </a:r>
          </a:p>
          <a:p>
            <a:pPr rtl="0">
              <a:buFont typeface="Arial" panose="020B0604020202020204" pitchFamily="34" charset="0"/>
              <a:buChar char="•"/>
            </a:pPr>
            <a:r>
              <a:rPr lang="en-US" dirty="0">
                <a:latin typeface="Arial" panose="020B0604020202020204" pitchFamily="34" charset="0"/>
                <a:cs typeface="Arial" panose="020B0604020202020204" pitchFamily="34" charset="0"/>
              </a:rPr>
              <a:t>Most </a:t>
            </a:r>
            <a:r>
              <a:rPr lang="en-US" dirty="0">
                <a:solidFill>
                  <a:srgbClr val="FF0000"/>
                </a:solidFill>
                <a:latin typeface="Arial" panose="020B0604020202020204" pitchFamily="34" charset="0"/>
                <a:cs typeface="Arial" panose="020B0604020202020204" pitchFamily="34" charset="0"/>
              </a:rPr>
              <a:t>importantly</a:t>
            </a:r>
            <a:r>
              <a:rPr lang="en-US" dirty="0">
                <a:latin typeface="Arial" panose="020B0604020202020204" pitchFamily="34" charset="0"/>
                <a:cs typeface="Arial" panose="020B0604020202020204" pitchFamily="34" charset="0"/>
              </a:rPr>
              <a:t> – Help to support these vulnerable young people who face significant challenges as part of their caring role </a:t>
            </a:r>
            <a:endParaRPr lang="en-GB" dirty="0"/>
          </a:p>
        </p:txBody>
      </p:sp>
    </p:spTree>
    <p:extLst>
      <p:ext uri="{BB962C8B-B14F-4D97-AF65-F5344CB8AC3E}">
        <p14:creationId xmlns:p14="http://schemas.microsoft.com/office/powerpoint/2010/main" val="749611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B6843-1D00-E9FD-DC15-8EFE18F19F64}"/>
              </a:ext>
            </a:extLst>
          </p:cNvPr>
          <p:cNvSpPr>
            <a:spLocks noGrp="1"/>
          </p:cNvSpPr>
          <p:nvPr>
            <p:ph type="title"/>
          </p:nvPr>
        </p:nvSpPr>
        <p:spPr/>
        <p:txBody>
          <a:bodyPr/>
          <a:lstStyle/>
          <a:p>
            <a:r>
              <a:rPr lang="en-US" b="1" dirty="0">
                <a:solidFill>
                  <a:schemeClr val="accent1"/>
                </a:solidFill>
              </a:rPr>
              <a:t>The 5 Standards of </a:t>
            </a:r>
            <a:r>
              <a:rPr lang="en-US" b="1" err="1">
                <a:solidFill>
                  <a:schemeClr val="accent1"/>
                </a:solidFill>
              </a:rPr>
              <a:t>YCiS</a:t>
            </a:r>
            <a:r>
              <a:rPr lang="en-US" b="1" dirty="0">
                <a:solidFill>
                  <a:schemeClr val="accent1"/>
                </a:solidFill>
              </a:rPr>
              <a:t> Programme </a:t>
            </a:r>
            <a:endParaRPr lang="en-GB" b="1">
              <a:solidFill>
                <a:schemeClr val="accent1"/>
              </a:solidFill>
              <a:ea typeface="Calibri Light"/>
              <a:cs typeface="Calibri Light"/>
            </a:endParaRPr>
          </a:p>
        </p:txBody>
      </p:sp>
      <p:pic>
        <p:nvPicPr>
          <p:cNvPr id="5" name="Picture 4">
            <a:extLst>
              <a:ext uri="{FF2B5EF4-FFF2-40B4-BE49-F238E27FC236}">
                <a16:creationId xmlns:a16="http://schemas.microsoft.com/office/drawing/2014/main" id="{65C55F7D-583E-EC26-C064-2FB183148AFC}"/>
              </a:ext>
            </a:extLst>
          </p:cNvPr>
          <p:cNvPicPr>
            <a:picLocks noChangeAspect="1"/>
          </p:cNvPicPr>
          <p:nvPr/>
        </p:nvPicPr>
        <p:blipFill>
          <a:blip r:embed="rId3"/>
          <a:stretch>
            <a:fillRect/>
          </a:stretch>
        </p:blipFill>
        <p:spPr>
          <a:xfrm>
            <a:off x="1409365" y="1690688"/>
            <a:ext cx="8864186" cy="4475263"/>
          </a:xfrm>
          <a:prstGeom prst="rect">
            <a:avLst/>
          </a:prstGeom>
        </p:spPr>
      </p:pic>
    </p:spTree>
    <p:extLst>
      <p:ext uri="{BB962C8B-B14F-4D97-AF65-F5344CB8AC3E}">
        <p14:creationId xmlns:p14="http://schemas.microsoft.com/office/powerpoint/2010/main" val="2016344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8A6ED-FA2E-1C46-3C89-FA503A0689BD}"/>
              </a:ext>
            </a:extLst>
          </p:cNvPr>
          <p:cNvSpPr>
            <a:spLocks noGrp="1"/>
          </p:cNvSpPr>
          <p:nvPr>
            <p:ph type="title"/>
          </p:nvPr>
        </p:nvSpPr>
        <p:spPr>
          <a:xfrm>
            <a:off x="315686" y="299811"/>
            <a:ext cx="10515600" cy="1325563"/>
          </a:xfrm>
        </p:spPr>
        <p:txBody>
          <a:bodyPr/>
          <a:lstStyle/>
          <a:p>
            <a:r>
              <a:rPr lang="en-US" b="1" dirty="0">
                <a:solidFill>
                  <a:schemeClr val="accent1"/>
                </a:solidFill>
              </a:rPr>
              <a:t>How To Apply</a:t>
            </a:r>
            <a:endParaRPr lang="en-GB" b="1" dirty="0">
              <a:solidFill>
                <a:schemeClr val="accent1"/>
              </a:solidFill>
            </a:endParaRPr>
          </a:p>
        </p:txBody>
      </p:sp>
      <p:sp>
        <p:nvSpPr>
          <p:cNvPr id="3" name="Content Placeholder 2">
            <a:extLst>
              <a:ext uri="{FF2B5EF4-FFF2-40B4-BE49-F238E27FC236}">
                <a16:creationId xmlns:a16="http://schemas.microsoft.com/office/drawing/2014/main" id="{19400A15-C63F-7A5F-025D-BE919FE9DB09}"/>
              </a:ext>
            </a:extLst>
          </p:cNvPr>
          <p:cNvSpPr>
            <a:spLocks noGrp="1"/>
          </p:cNvSpPr>
          <p:nvPr>
            <p:ph idx="1"/>
          </p:nvPr>
        </p:nvSpPr>
        <p:spPr>
          <a:xfrm>
            <a:off x="315686" y="1401082"/>
            <a:ext cx="9525000" cy="3970338"/>
          </a:xfrm>
        </p:spPr>
        <p:txBody>
          <a:bodyPr vert="horz" lIns="91440" tIns="45720" rIns="91440" bIns="45720" rtlCol="0" anchor="t">
            <a:normAutofit lnSpcReduction="10000"/>
          </a:bodyPr>
          <a:lstStyle/>
          <a:p>
            <a:r>
              <a:rPr lang="en-US" dirty="0"/>
              <a:t>Please register all interest to sign up for the </a:t>
            </a:r>
            <a:r>
              <a:rPr lang="en-US" dirty="0" err="1"/>
              <a:t>YCiS</a:t>
            </a:r>
            <a:r>
              <a:rPr lang="en-US" dirty="0"/>
              <a:t> Award via email to </a:t>
            </a:r>
            <a:r>
              <a:rPr lang="en-US" dirty="0">
                <a:hlinkClick r:id="rId3"/>
              </a:rPr>
              <a:t>youngcarers@carerstrusthofe.org.uk</a:t>
            </a:r>
            <a:r>
              <a:rPr lang="en-US" dirty="0"/>
              <a:t> and a member of our team will send you a form to complete the registration. </a:t>
            </a:r>
          </a:p>
          <a:p>
            <a:endParaRPr lang="en-US" dirty="0"/>
          </a:p>
          <a:p>
            <a:r>
              <a:rPr lang="en-GB" dirty="0"/>
              <a:t>We will then send you the three packs below: </a:t>
            </a:r>
            <a:endParaRPr lang="en-GB" dirty="0">
              <a:ea typeface="Calibri"/>
              <a:cs typeface="Calibri"/>
            </a:endParaRPr>
          </a:p>
          <a:p>
            <a:endParaRPr lang="en-GB" dirty="0">
              <a:solidFill>
                <a:srgbClr val="000000"/>
              </a:solidFill>
            </a:endParaRPr>
          </a:p>
          <a:p>
            <a:r>
              <a:rPr lang="en-US" dirty="0">
                <a:solidFill>
                  <a:srgbClr val="0070C0"/>
                </a:solidFill>
                <a:effectLst/>
                <a:hlinkClick r:id="rId4" tooltip="https://youngcarersinschools.com/wp-content/uploads/2024/01/ycis-award-pack-final.pdf">
                  <a:extLst>
                    <a:ext uri="{A12FA001-AC4F-418D-AE19-62706E023703}">
                      <ahyp:hlinkClr xmlns:ahyp="http://schemas.microsoft.com/office/drawing/2018/hyperlinkcolor" val="tx"/>
                    </a:ext>
                  </a:extLst>
                </a:hlinkClick>
              </a:rPr>
              <a:t>Young</a:t>
            </a:r>
            <a:r>
              <a:rPr lang="en-US" dirty="0">
                <a:solidFill>
                  <a:schemeClr val="accent1"/>
                </a:solidFill>
                <a:effectLst/>
                <a:hlinkClick r:id="rId4" tooltip="https://youngcarersinschools.com/wp-content/uploads/2024/01/ycis-award-pack-final.pdf">
                  <a:extLst>
                    <a:ext uri="{A12FA001-AC4F-418D-AE19-62706E023703}">
                      <ahyp:hlinkClr xmlns:ahyp="http://schemas.microsoft.com/office/drawing/2018/hyperlinkcolor" val="tx"/>
                    </a:ext>
                  </a:extLst>
                </a:hlinkClick>
              </a:rPr>
              <a:t> Carers in Schools Award </a:t>
            </a:r>
            <a:r>
              <a:rPr lang="en-US" dirty="0">
                <a:solidFill>
                  <a:schemeClr val="accent1"/>
                </a:solidFill>
                <a:hlinkClick r:id="rId4" tooltip="https://youngcarersinschools.com/wp-content/uploads/2024/01/ycis-award-pack-final.pdf">
                  <a:extLst>
                    <a:ext uri="{A12FA001-AC4F-418D-AE19-62706E023703}">
                      <ahyp:hlinkClr xmlns:ahyp="http://schemas.microsoft.com/office/drawing/2018/hyperlinkcolor" val="tx"/>
                    </a:ext>
                  </a:extLst>
                </a:hlinkClick>
              </a:rPr>
              <a:t>Pack</a:t>
            </a:r>
            <a:endParaRPr lang="en-US" sz="2400" dirty="0">
              <a:solidFill>
                <a:schemeClr val="accent1"/>
              </a:solidFill>
              <a:ea typeface="Calibri"/>
              <a:cs typeface="Calibri"/>
            </a:endParaRPr>
          </a:p>
          <a:p>
            <a:pPr rtl="0">
              <a:buFont typeface="Arial" panose="020B0604020202020204" pitchFamily="34" charset="0"/>
              <a:buChar char="•"/>
            </a:pPr>
            <a:r>
              <a:rPr lang="en-US" dirty="0">
                <a:effectLst/>
                <a:hlinkClick r:id="rId5" tooltip="https://view.officeapps.live.com/op/view.aspx?src=https%3a%2f%2fyoungcarersinschools.com%2fwp-content%2fuploads%2f2024%2f01%2fycis-award-provision-map.xlsx&amp;wdorigin=browselink"/>
              </a:rPr>
              <a:t>YCiS Award Provision Map</a:t>
            </a:r>
            <a:endParaRPr lang="en-US" dirty="0">
              <a:effectLst/>
            </a:endParaRPr>
          </a:p>
          <a:p>
            <a:r>
              <a:rPr lang="en-US" dirty="0">
                <a:effectLst/>
                <a:hlinkClick r:id="rId6" tooltip="https://youngcarersinschools.com/wp-content/uploads/2024/01/ycis-award-evidence-examples.docx"/>
              </a:rPr>
              <a:t>YCiS Award Evidence Example Pack</a:t>
            </a:r>
            <a:r>
              <a:rPr lang="en-US" dirty="0"/>
              <a:t>  </a:t>
            </a:r>
            <a:endParaRPr lang="en-US" sz="2400" dirty="0">
              <a:ea typeface="Calibri"/>
              <a:cs typeface="Calibri"/>
            </a:endParaRPr>
          </a:p>
          <a:p>
            <a:endParaRPr lang="en-US" dirty="0"/>
          </a:p>
        </p:txBody>
      </p:sp>
      <p:pic>
        <p:nvPicPr>
          <p:cNvPr id="5" name="Picture 4" descr="An envelope with an email sign&#10;&#10;Description automatically generated">
            <a:extLst>
              <a:ext uri="{FF2B5EF4-FFF2-40B4-BE49-F238E27FC236}">
                <a16:creationId xmlns:a16="http://schemas.microsoft.com/office/drawing/2014/main" id="{DA46647E-A4E9-8929-D3C6-063AA10869F3}"/>
              </a:ext>
            </a:extLst>
          </p:cNvPr>
          <p:cNvPicPr>
            <a:picLocks noChangeAspect="1"/>
          </p:cNvPicPr>
          <p:nvPr/>
        </p:nvPicPr>
        <p:blipFill>
          <a:blip r:embed="rId7"/>
          <a:stretch>
            <a:fillRect/>
          </a:stretch>
        </p:blipFill>
        <p:spPr>
          <a:xfrm>
            <a:off x="7801688" y="2873828"/>
            <a:ext cx="2445138" cy="2743200"/>
          </a:xfrm>
          <a:prstGeom prst="rect">
            <a:avLst/>
          </a:prstGeom>
        </p:spPr>
      </p:pic>
    </p:spTree>
    <p:extLst>
      <p:ext uri="{BB962C8B-B14F-4D97-AF65-F5344CB8AC3E}">
        <p14:creationId xmlns:p14="http://schemas.microsoft.com/office/powerpoint/2010/main" val="1427389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4A6115-636B-C84C-BC79-73C46D8DF948}"/>
              </a:ext>
            </a:extLst>
          </p:cNvPr>
          <p:cNvSpPr>
            <a:spLocks noGrp="1"/>
          </p:cNvSpPr>
          <p:nvPr>
            <p:ph type="title"/>
          </p:nvPr>
        </p:nvSpPr>
        <p:spPr>
          <a:xfrm>
            <a:off x="623025" y="-542681"/>
            <a:ext cx="6125964" cy="1906863"/>
          </a:xfrm>
        </p:spPr>
        <p:txBody>
          <a:bodyPr anchor="b">
            <a:normAutofit/>
          </a:bodyPr>
          <a:lstStyle/>
          <a:p>
            <a:r>
              <a:rPr lang="en-US" b="1" dirty="0">
                <a:solidFill>
                  <a:schemeClr val="accent1"/>
                </a:solidFill>
              </a:rPr>
              <a:t>How To Submit</a:t>
            </a:r>
            <a:endParaRPr lang="en-GB" b="1" dirty="0">
              <a:solidFill>
                <a:schemeClr val="accent1"/>
              </a:solidFill>
              <a:ea typeface="Calibri Light"/>
              <a:cs typeface="Calibri Light"/>
            </a:endParaRPr>
          </a:p>
        </p:txBody>
      </p:sp>
      <p:sp>
        <p:nvSpPr>
          <p:cNvPr id="3" name="Content Placeholder 2">
            <a:extLst>
              <a:ext uri="{FF2B5EF4-FFF2-40B4-BE49-F238E27FC236}">
                <a16:creationId xmlns:a16="http://schemas.microsoft.com/office/drawing/2014/main" id="{BD354B9C-6177-736C-5B2D-C2CFE385678F}"/>
              </a:ext>
            </a:extLst>
          </p:cNvPr>
          <p:cNvSpPr>
            <a:spLocks noGrp="1"/>
          </p:cNvSpPr>
          <p:nvPr>
            <p:ph idx="1"/>
          </p:nvPr>
        </p:nvSpPr>
        <p:spPr>
          <a:xfrm>
            <a:off x="427082" y="1622824"/>
            <a:ext cx="8316686" cy="3900996"/>
          </a:xfrm>
        </p:spPr>
        <p:txBody>
          <a:bodyPr vert="horz" lIns="91440" tIns="45720" rIns="91440" bIns="45720" rtlCol="0" anchor="t">
            <a:noAutofit/>
          </a:bodyPr>
          <a:lstStyle/>
          <a:p>
            <a:pPr lvl="1"/>
            <a:endParaRPr lang="en-GB" sz="2000" dirty="0">
              <a:ea typeface="Calibri"/>
              <a:cs typeface="Calibri"/>
            </a:endParaRPr>
          </a:p>
          <a:p>
            <a:pPr lvl="1"/>
            <a:r>
              <a:rPr lang="en-GB" dirty="0"/>
              <a:t>Evidence must be submitted on 28th March, June, September and December.</a:t>
            </a:r>
            <a:endParaRPr lang="en-US" dirty="0">
              <a:ea typeface="Calibri" panose="020F0502020204030204"/>
              <a:cs typeface="Calibri" panose="020F0502020204030204"/>
            </a:endParaRPr>
          </a:p>
          <a:p>
            <a:pPr lvl="1"/>
            <a:endParaRPr lang="en-US" dirty="0">
              <a:ea typeface="Calibri" panose="020F0502020204030204"/>
              <a:cs typeface="Calibri" panose="020F0502020204030204"/>
            </a:endParaRPr>
          </a:p>
          <a:p>
            <a:pPr lvl="1" rtl="0">
              <a:buFont typeface="Arial" panose="020B0604020202020204" pitchFamily="34" charset="0"/>
              <a:buChar char="•"/>
            </a:pPr>
            <a:r>
              <a:rPr lang="en-GB" dirty="0"/>
              <a:t>The Childrens Society and Carers Trust will </a:t>
            </a:r>
            <a:r>
              <a:rPr lang="en-US" dirty="0"/>
              <a:t>Within 7 days — we will confirm receipt of your application.</a:t>
            </a:r>
            <a:endParaRPr lang="en-US" dirty="0">
              <a:ea typeface="Calibri"/>
              <a:cs typeface="Calibri"/>
            </a:endParaRPr>
          </a:p>
          <a:p>
            <a:pPr lvl="1"/>
            <a:endParaRPr lang="en-US" dirty="0">
              <a:ea typeface="Calibri"/>
              <a:cs typeface="Calibri"/>
            </a:endParaRPr>
          </a:p>
          <a:p>
            <a:pPr lvl="1" rtl="0"/>
            <a:r>
              <a:rPr lang="en-US" dirty="0"/>
              <a:t>Within 4-6 weeks of the submission deadline — applications will be reviewed by two independent verifiers and an internal multi-agency panel is held to discuss each application.</a:t>
            </a:r>
            <a:endParaRPr lang="en-US" dirty="0">
              <a:ea typeface="Calibri"/>
              <a:cs typeface="Calibri"/>
            </a:endParaRPr>
          </a:p>
          <a:p>
            <a:pPr lvl="1"/>
            <a:endParaRPr lang="en-US" dirty="0">
              <a:ea typeface="Calibri"/>
              <a:cs typeface="Calibri"/>
            </a:endParaRPr>
          </a:p>
          <a:p>
            <a:pPr lvl="1" rtl="0">
              <a:buFont typeface="Arial" panose="020B0604020202020204" pitchFamily="34" charset="0"/>
              <a:buChar char="•"/>
            </a:pPr>
            <a:r>
              <a:rPr lang="en-US" dirty="0"/>
              <a:t>Within 2 weeks of the panel — schools will be contacted with the outcome of their application.</a:t>
            </a:r>
            <a:endParaRPr lang="en-US" dirty="0">
              <a:ea typeface="Calibri"/>
              <a:cs typeface="Calibri"/>
            </a:endParaRPr>
          </a:p>
          <a:p>
            <a:pPr lvl="1"/>
            <a:endParaRPr lang="en-GB" sz="1400" dirty="0">
              <a:ea typeface="Calibri"/>
              <a:cs typeface="Calibri"/>
            </a:endParaRPr>
          </a:p>
        </p:txBody>
      </p:sp>
      <p:pic>
        <p:nvPicPr>
          <p:cNvPr id="1028" name="Picture 4" descr="4k animation of Search, discover, analyze report , curiosity guy detective  holding huge magnifying glass and thinking about evidence and result.">
            <a:extLst>
              <a:ext uri="{FF2B5EF4-FFF2-40B4-BE49-F238E27FC236}">
                <a16:creationId xmlns:a16="http://schemas.microsoft.com/office/drawing/2014/main" id="{A1C49943-64A4-0A16-35B4-4FDA4A5C44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48"/>
          <a:stretch/>
        </p:blipFill>
        <p:spPr bwMode="auto">
          <a:xfrm flipH="1">
            <a:off x="9595968" y="1711151"/>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descr="A bulletin board with posters and notes&#10;&#10;Description automatically generated">
            <a:extLst>
              <a:ext uri="{FF2B5EF4-FFF2-40B4-BE49-F238E27FC236}">
                <a16:creationId xmlns:a16="http://schemas.microsoft.com/office/drawing/2014/main" id="{7C5FB805-EE62-1EF0-E72B-51DA62B4C8CB}"/>
              </a:ext>
            </a:extLst>
          </p:cNvPr>
          <p:cNvPicPr>
            <a:picLocks noChangeAspect="1"/>
          </p:cNvPicPr>
          <p:nvPr/>
        </p:nvPicPr>
        <p:blipFill rotWithShape="1">
          <a:blip r:embed="rId4"/>
          <a:srcRect l="12468" r="12921" b="4"/>
          <a:stretch/>
        </p:blipFill>
        <p:spPr>
          <a:xfrm>
            <a:off x="8903475" y="3317941"/>
            <a:ext cx="1988796" cy="2006694"/>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5" name="Picture 4" descr="A green box with white text and blue letters&#10;&#10;Description automatically generated">
            <a:extLst>
              <a:ext uri="{FF2B5EF4-FFF2-40B4-BE49-F238E27FC236}">
                <a16:creationId xmlns:a16="http://schemas.microsoft.com/office/drawing/2014/main" id="{9F565AF5-DEF4-5E4D-CBBA-7600525C7BE4}"/>
              </a:ext>
            </a:extLst>
          </p:cNvPr>
          <p:cNvPicPr>
            <a:picLocks noChangeAspect="1"/>
          </p:cNvPicPr>
          <p:nvPr/>
        </p:nvPicPr>
        <p:blipFill rotWithShape="1">
          <a:blip r:embed="rId5"/>
          <a:srcRect r="2870" b="-3"/>
          <a:stretch/>
        </p:blipFill>
        <p:spPr>
          <a:xfrm>
            <a:off x="9743738" y="-43548"/>
            <a:ext cx="2598676" cy="2001617"/>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819433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3E925-520A-3DEE-8B03-6E05C0444BBF}"/>
              </a:ext>
            </a:extLst>
          </p:cNvPr>
          <p:cNvSpPr>
            <a:spLocks noGrp="1"/>
          </p:cNvSpPr>
          <p:nvPr>
            <p:ph type="title"/>
          </p:nvPr>
        </p:nvSpPr>
        <p:spPr/>
        <p:txBody>
          <a:bodyPr/>
          <a:lstStyle/>
          <a:p>
            <a:r>
              <a:rPr lang="en-GB" b="1" dirty="0">
                <a:solidFill>
                  <a:schemeClr val="accent1"/>
                </a:solidFill>
                <a:ea typeface="Calibri Light"/>
                <a:cs typeface="Calibri Light"/>
              </a:rPr>
              <a:t>What Next...</a:t>
            </a:r>
          </a:p>
        </p:txBody>
      </p:sp>
      <p:sp>
        <p:nvSpPr>
          <p:cNvPr id="3" name="Content Placeholder 2">
            <a:extLst>
              <a:ext uri="{FF2B5EF4-FFF2-40B4-BE49-F238E27FC236}">
                <a16:creationId xmlns:a16="http://schemas.microsoft.com/office/drawing/2014/main" id="{3EDFE3AE-7E04-9EB8-0372-61A10D33789F}"/>
              </a:ext>
            </a:extLst>
          </p:cNvPr>
          <p:cNvSpPr>
            <a:spLocks noGrp="1"/>
          </p:cNvSpPr>
          <p:nvPr>
            <p:ph idx="1"/>
          </p:nvPr>
        </p:nvSpPr>
        <p:spPr/>
        <p:txBody>
          <a:bodyPr vert="horz" lIns="91440" tIns="45720" rIns="91440" bIns="45720" rtlCol="0" anchor="t">
            <a:normAutofit fontScale="85000" lnSpcReduction="20000"/>
          </a:bodyPr>
          <a:lstStyle/>
          <a:p>
            <a:r>
              <a:rPr lang="en-US" sz="3200" dirty="0"/>
              <a:t>Once awarded, the award in valid for </a:t>
            </a:r>
            <a:r>
              <a:rPr lang="en-US" sz="3200" dirty="0">
                <a:solidFill>
                  <a:srgbClr val="FF0000"/>
                </a:solidFill>
              </a:rPr>
              <a:t>3 years </a:t>
            </a:r>
            <a:r>
              <a:rPr lang="en-US" sz="3200" dirty="0"/>
              <a:t>after which time you will need to re-submit your evidence.</a:t>
            </a:r>
            <a:endParaRPr lang="en-US" sz="3200" dirty="0">
              <a:solidFill>
                <a:srgbClr val="FF0000"/>
              </a:solidFill>
            </a:endParaRPr>
          </a:p>
          <a:p>
            <a:endParaRPr lang="en-US" sz="3200" dirty="0">
              <a:ea typeface="+mn-lt"/>
              <a:cs typeface="+mn-lt"/>
            </a:endParaRPr>
          </a:p>
          <a:p>
            <a:r>
              <a:rPr lang="en-US" sz="3200" dirty="0">
                <a:ea typeface="Calibri" panose="020F0502020204030204"/>
                <a:cs typeface="Calibri" panose="020F0502020204030204"/>
              </a:rPr>
              <a:t>Continued support from Local Young Carers Service</a:t>
            </a:r>
          </a:p>
          <a:p>
            <a:endParaRPr lang="en-US"/>
          </a:p>
          <a:p>
            <a:r>
              <a:rPr lang="en-US" sz="3200" dirty="0"/>
              <a:t>There is also a Young Carers in Schools Award Plus – further details are in the Award Plus pack guidance which will be launched in Spring 2024.</a:t>
            </a:r>
          </a:p>
          <a:p>
            <a:endParaRPr lang="en-US" sz="3200"/>
          </a:p>
          <a:p>
            <a:r>
              <a:rPr lang="en-US" sz="3200" dirty="0"/>
              <a:t>Some schools have previously registered for the </a:t>
            </a:r>
            <a:r>
              <a:rPr lang="en-US" sz="3200" err="1"/>
              <a:t>YCiS</a:t>
            </a:r>
            <a:r>
              <a:rPr lang="en-US" sz="3200" dirty="0"/>
              <a:t> Award, when it was a tiered program of Bronze, Silver &amp; Gold. Schools will simply re-submit their evidence. </a:t>
            </a:r>
            <a:endParaRPr lang="en-GB" sz="3200" dirty="0"/>
          </a:p>
        </p:txBody>
      </p:sp>
    </p:spTree>
    <p:extLst>
      <p:ext uri="{BB962C8B-B14F-4D97-AF65-F5344CB8AC3E}">
        <p14:creationId xmlns:p14="http://schemas.microsoft.com/office/powerpoint/2010/main" val="31657087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66316170DA1E4EA33E0D4173381AD3" ma:contentTypeVersion="18" ma:contentTypeDescription="Create a new document." ma:contentTypeScope="" ma:versionID="e244df85eb04c81563b5b38757c8ea9d">
  <xsd:schema xmlns:xsd="http://www.w3.org/2001/XMLSchema" xmlns:xs="http://www.w3.org/2001/XMLSchema" xmlns:p="http://schemas.microsoft.com/office/2006/metadata/properties" xmlns:ns2="63f2380b-0c96-4f13-b7bd-4efb2e7a409d" xmlns:ns3="7a187ba7-4ee6-40cd-a821-8775ec6fa3ed" targetNamespace="http://schemas.microsoft.com/office/2006/metadata/properties" ma:root="true" ma:fieldsID="dab8cdaf5f9b1d4cc971c2face931d3c" ns2:_="" ns3:_="">
    <xsd:import namespace="63f2380b-0c96-4f13-b7bd-4efb2e7a409d"/>
    <xsd:import namespace="7a187ba7-4ee6-40cd-a821-8775ec6fa3e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f2380b-0c96-4f13-b7bd-4efb2e7a409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50cf993-7acb-408b-a51c-c5b57ed156ff}" ma:internalName="TaxCatchAll" ma:showField="CatchAllData" ma:web="63f2380b-0c96-4f13-b7bd-4efb2e7a409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a187ba7-4ee6-40cd-a821-8775ec6fa3e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fbe5379-f51c-4d60-b266-98c9ed200f4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FAE8CB-364A-488B-9DBC-D496D0383492}"/>
</file>

<file path=customXml/itemProps2.xml><?xml version="1.0" encoding="utf-8"?>
<ds:datastoreItem xmlns:ds="http://schemas.openxmlformats.org/officeDocument/2006/customXml" ds:itemID="{A57DA542-318C-4413-A678-A6EE9A1209D4}"/>
</file>

<file path=docProps/app.xml><?xml version="1.0" encoding="utf-8"?>
<Properties xmlns="http://schemas.openxmlformats.org/officeDocument/2006/extended-properties" xmlns:vt="http://schemas.openxmlformats.org/officeDocument/2006/docPropsVTypes">
  <TotalTime>0</TotalTime>
  <Words>1733</Words>
  <Application>Microsoft Office PowerPoint</Application>
  <PresentationFormat>Widescreen</PresentationFormat>
  <Paragraphs>86</Paragraphs>
  <Slides>11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Arial,Sans-Serif</vt:lpstr>
      <vt:lpstr>Calibri</vt:lpstr>
      <vt:lpstr>Calibri Light</vt:lpstr>
      <vt:lpstr>Office Theme</vt:lpstr>
      <vt:lpstr>Welcome To Carers Trust, Young Carers Networking Event </vt:lpstr>
      <vt:lpstr>What is a YCiS Award?</vt:lpstr>
      <vt:lpstr>Did you know?</vt:lpstr>
      <vt:lpstr>Did you Know?</vt:lpstr>
      <vt:lpstr>Why take part?</vt:lpstr>
      <vt:lpstr>The 5 Standards of YCiS Programme </vt:lpstr>
      <vt:lpstr>How To Apply</vt:lpstr>
      <vt:lpstr>How To Submit</vt:lpstr>
      <vt:lpstr>What Next...</vt:lpstr>
      <vt:lpstr>Local News</vt:lpstr>
      <vt:lpstr>          Any Questions?  Young Carers Manager- Jodie Cotterrell  Young Carers Outreach &amp; Activity Co-Ordinator- Kelly Butler  Young Carers YCiS &amp; Assessment Officer- Jamie Jiminez  Young Carers Assessment Officer Warwickshire- Hayley Wheatley  Young Carers Assessment Officer Warwickshire- Matt Deakin  youngcarers@carerstrusthofe.org.uk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Carers Trust, Young Carers Networking Event</dc:title>
  <dc:creator>Jamie Jiminez</dc:creator>
  <cp:lastModifiedBy>Jodie Cotterrell</cp:lastModifiedBy>
  <cp:revision>270</cp:revision>
  <dcterms:created xsi:type="dcterms:W3CDTF">2024-02-21T10:05:56Z</dcterms:created>
  <dcterms:modified xsi:type="dcterms:W3CDTF">2024-03-04T08:03:19Z</dcterms:modified>
</cp:coreProperties>
</file>